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Bangers"/>
      <p:regular r:id="rId16"/>
    </p:embeddedFont>
    <p:embeddedFont>
      <p:font typeface="Amatic SC"/>
      <p:regular r:id="rId17"/>
      <p:bold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7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6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font" Target="fonts/Bangers-regular.fntdata"/><Relationship Id="rId5" Type="http://schemas.openxmlformats.org/officeDocument/2006/relationships/slide" Target="slides/slide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Remind students to connect to the WiFi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Shape 18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Shape 18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Shape 18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Shape 18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Shape 18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Shape 18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Conclude this activity at 1:15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Shape 18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Shape 18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Shape 18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groups, review the homework and clarify any misconceptions. Run from 1:40 - 2pm.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Shape 18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Shape 18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2:10 - 2:30 -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Students will work in the "business teams" to complete the initial information on their BMC using the "Stormboard" online brainstorming tool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2:30 - We work with our teams to clarify their customer developent and value propositions. We need to support them to identify how they plan to speak to 10-15 customers about their problems and current solutions, how large their budget is and what they spend it on, and how this fits on their BMC.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Shape 18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activity should run from 1:20 to 1:40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Shape 18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7" name="Shape 18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Shape 18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Shape 18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solidFill>
          <a:srgbClr val="F55D4B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Shape 205"/>
          <p:cNvSpPr txBox="1"/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b="0" sz="7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dark">
    <p:bg>
      <p:bgPr>
        <a:solidFill>
          <a:srgbClr val="95A5A6"/>
        </a:solidFill>
      </p:bgPr>
    </p:bg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Shape 1593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594" name="Shape 1594"/>
            <p:cNvSpPr/>
            <p:nvPr/>
          </p:nvSpPr>
          <p:spPr>
            <a:xfrm>
              <a:off x="2397625" y="2721125"/>
              <a:ext cx="62300" cy="66525"/>
            </a:xfrm>
            <a:custGeom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2276400" y="2759850"/>
              <a:ext cx="13500" cy="17700"/>
            </a:xfrm>
            <a:custGeom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1523075" y="2675675"/>
              <a:ext cx="67375" cy="38750"/>
            </a:xfrm>
            <a:custGeom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347950" y="2750600"/>
              <a:ext cx="16025" cy="4225"/>
            </a:xfrm>
            <a:custGeom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2319325" y="2720300"/>
              <a:ext cx="69900" cy="66500"/>
            </a:xfrm>
            <a:custGeom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107225" y="2721125"/>
              <a:ext cx="60625" cy="64850"/>
            </a:xfrm>
            <a:custGeom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2435500" y="2794350"/>
              <a:ext cx="61450" cy="29500"/>
            </a:xfrm>
            <a:custGeom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508725" y="2793525"/>
              <a:ext cx="64825" cy="30325"/>
            </a:xfrm>
            <a:custGeom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1546650" y="2770800"/>
              <a:ext cx="13500" cy="3375"/>
            </a:xfrm>
            <a:custGeom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51150" y="2724500"/>
              <a:ext cx="64850" cy="64000"/>
            </a:xfrm>
            <a:custGeom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287350" y="2795200"/>
              <a:ext cx="67350" cy="28650"/>
            </a:xfrm>
            <a:custGeom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1692275" y="2759850"/>
              <a:ext cx="14325" cy="16025"/>
            </a:xfrm>
            <a:custGeom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1825250" y="2676525"/>
              <a:ext cx="66525" cy="41275"/>
            </a:xfrm>
            <a:custGeom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143425" y="2793525"/>
              <a:ext cx="64825" cy="30325"/>
            </a:xfrm>
            <a:custGeom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2427925" y="2673150"/>
              <a:ext cx="69875" cy="43800"/>
            </a:xfrm>
            <a:custGeom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220150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1668700" y="2721975"/>
              <a:ext cx="64825" cy="65675"/>
            </a:xfrm>
            <a:custGeom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166955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1704050" y="2795200"/>
              <a:ext cx="59775" cy="28650"/>
            </a:xfrm>
            <a:custGeom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2215800" y="2793525"/>
              <a:ext cx="61475" cy="30325"/>
            </a:xfrm>
            <a:custGeom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746125" y="2674000"/>
              <a:ext cx="68225" cy="42100"/>
            </a:xfrm>
            <a:custGeom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278100" y="2674000"/>
              <a:ext cx="68200" cy="42100"/>
            </a:xfrm>
            <a:custGeom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>
              <a:off x="2538175" y="2765750"/>
              <a:ext cx="24425" cy="11800"/>
            </a:xfrm>
            <a:custGeom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5" name="Shape 1625"/>
            <p:cNvSpPr/>
            <p:nvPr/>
          </p:nvSpPr>
          <p:spPr>
            <a:xfrm>
              <a:off x="250535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469150" y="2722825"/>
              <a:ext cx="103550" cy="64825"/>
            </a:xfrm>
            <a:custGeom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1623250" y="2758175"/>
              <a:ext cx="9275" cy="17700"/>
            </a:xfrm>
            <a:custGeom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2357200" y="2676525"/>
              <a:ext cx="66525" cy="41275"/>
            </a:xfrm>
            <a:custGeom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1593800" y="2723650"/>
              <a:ext cx="62300" cy="64850"/>
            </a:xfrm>
            <a:custGeom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068500" y="2795200"/>
              <a:ext cx="62325" cy="28650"/>
            </a:xfrm>
            <a:custGeom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1519725" y="2792675"/>
              <a:ext cx="106075" cy="31175"/>
            </a:xfrm>
            <a:custGeom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2130800" y="2762375"/>
              <a:ext cx="11800" cy="13500"/>
            </a:xfrm>
            <a:custGeom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1993600" y="2795200"/>
              <a:ext cx="62300" cy="28650"/>
            </a:xfrm>
            <a:custGeom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3731700" y="1357575"/>
              <a:ext cx="44650" cy="18550"/>
            </a:xfrm>
            <a:custGeom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3708150" y="1295300"/>
              <a:ext cx="68200" cy="24425"/>
            </a:xfrm>
            <a:custGeom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741800" y="1396300"/>
              <a:ext cx="34550" cy="16000"/>
            </a:xfrm>
            <a:custGeom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3708150" y="1270875"/>
              <a:ext cx="68200" cy="25275"/>
            </a:xfrm>
            <a:custGeom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3733400" y="1377775"/>
              <a:ext cx="42950" cy="19375"/>
            </a:xfrm>
            <a:custGeom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340325" y="1364300"/>
              <a:ext cx="161625" cy="55575"/>
            </a:xfrm>
            <a:custGeom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3405125" y="1533500"/>
              <a:ext cx="238225" cy="68200"/>
            </a:xfrm>
            <a:custGeom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396900" y="2062925"/>
              <a:ext cx="184350" cy="760925"/>
            </a:xfrm>
            <a:custGeom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328725" y="1041100"/>
              <a:ext cx="351000" cy="772700"/>
            </a:xfrm>
            <a:custGeom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3187975" y="1455225"/>
              <a:ext cx="118700" cy="109425"/>
            </a:xfrm>
            <a:custGeom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77850" y="270950"/>
              <a:ext cx="194475" cy="158250"/>
            </a:xfrm>
            <a:custGeom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54300" y="238125"/>
              <a:ext cx="479775" cy="203700"/>
            </a:xfrm>
            <a:custGeom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812700" y="238125"/>
              <a:ext cx="198650" cy="136375"/>
            </a:xfrm>
            <a:custGeom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7037" w="1670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1163675" y="316400"/>
              <a:ext cx="196150" cy="86700"/>
            </a:xfrm>
            <a:custGeom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1182200" y="340800"/>
              <a:ext cx="14325" cy="6750"/>
            </a:xfrm>
            <a:custGeom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1322750" y="339950"/>
              <a:ext cx="7600" cy="38750"/>
            </a:xfrm>
            <a:custGeom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311825" y="347525"/>
              <a:ext cx="5900" cy="21075"/>
            </a:xfrm>
            <a:custGeom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1075300" y="284400"/>
              <a:ext cx="87575" cy="75775"/>
            </a:xfrm>
            <a:custGeom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3745175" y="1413975"/>
              <a:ext cx="31175" cy="15175"/>
            </a:xfrm>
            <a:custGeom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3255300" y="2000625"/>
              <a:ext cx="521050" cy="741575"/>
            </a:xfrm>
            <a:custGeom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3169450" y="1194275"/>
              <a:ext cx="606900" cy="726425"/>
            </a:xfrm>
            <a:custGeom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1181350" y="352575"/>
              <a:ext cx="14350" cy="7600"/>
            </a:xfrm>
            <a:custGeom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3750225" y="1433325"/>
              <a:ext cx="26125" cy="14325"/>
            </a:xfrm>
            <a:custGeom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3766225" y="1498975"/>
              <a:ext cx="10125" cy="8450"/>
            </a:xfrm>
            <a:custGeom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769575" y="2203475"/>
              <a:ext cx="6775" cy="14350"/>
            </a:xfrm>
            <a:custGeom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2059250" y="2761525"/>
              <a:ext cx="9275" cy="15175"/>
            </a:xfrm>
            <a:custGeom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767900" y="2217800"/>
              <a:ext cx="8450" cy="25275"/>
            </a:xfrm>
            <a:custGeom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1768875" y="2760700"/>
              <a:ext cx="12650" cy="16000"/>
            </a:xfrm>
            <a:custGeom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741075" y="2721975"/>
              <a:ext cx="61475" cy="64000"/>
            </a:xfrm>
            <a:custGeom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811800" y="2723650"/>
              <a:ext cx="68200" cy="64000"/>
            </a:xfrm>
            <a:custGeom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1839575" y="2762375"/>
              <a:ext cx="14325" cy="16025"/>
            </a:xfrm>
            <a:custGeom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1919525" y="2800250"/>
              <a:ext cx="4225" cy="23600"/>
            </a:xfrm>
            <a:custGeom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28200" y="2421475"/>
              <a:ext cx="15175" cy="10125"/>
            </a:xfrm>
            <a:custGeom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1885850" y="2721975"/>
              <a:ext cx="63150" cy="68200"/>
            </a:xfrm>
            <a:custGeom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1984350" y="2761525"/>
              <a:ext cx="14325" cy="15175"/>
            </a:xfrm>
            <a:custGeom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197340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915325" y="2794350"/>
              <a:ext cx="69050" cy="29500"/>
            </a:xfrm>
            <a:custGeom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2033150" y="2721975"/>
              <a:ext cx="65675" cy="66525"/>
            </a:xfrm>
            <a:custGeom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913625" y="2764050"/>
              <a:ext cx="10125" cy="13500"/>
            </a:xfrm>
            <a:custGeom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1895950" y="2673150"/>
              <a:ext cx="69900" cy="43800"/>
            </a:xfrm>
            <a:custGeom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1847975" y="2798575"/>
              <a:ext cx="64000" cy="25275"/>
            </a:xfrm>
            <a:custGeom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457500" y="2411375"/>
              <a:ext cx="14325" cy="12650"/>
            </a:xfrm>
            <a:custGeom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438125" y="2432425"/>
              <a:ext cx="19400" cy="6750"/>
            </a:xfrm>
            <a:custGeom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408675" y="2075550"/>
              <a:ext cx="73250" cy="76625"/>
            </a:xfrm>
            <a:custGeom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7" name="Shape 1687"/>
            <p:cNvSpPr/>
            <p:nvPr/>
          </p:nvSpPr>
          <p:spPr>
            <a:xfrm>
              <a:off x="485275" y="2399600"/>
              <a:ext cx="6750" cy="16850"/>
            </a:xfrm>
            <a:custGeom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8" name="Shape 1688"/>
            <p:cNvSpPr/>
            <p:nvPr/>
          </p:nvSpPr>
          <p:spPr>
            <a:xfrm>
              <a:off x="483575" y="2424850"/>
              <a:ext cx="49700" cy="49700"/>
            </a:xfrm>
            <a:custGeom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22300" y="2491350"/>
              <a:ext cx="9275" cy="6750"/>
            </a:xfrm>
            <a:custGeom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19775" y="2663900"/>
              <a:ext cx="10125" cy="13500"/>
            </a:xfrm>
            <a:custGeom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29875" y="2721125"/>
              <a:ext cx="10975" cy="12650"/>
            </a:xfrm>
            <a:custGeom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29025" y="2693350"/>
              <a:ext cx="10150" cy="11825"/>
            </a:xfrm>
            <a:custGeom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1499525" y="2611700"/>
              <a:ext cx="1114425" cy="212150"/>
            </a:xfrm>
            <a:custGeom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2360575" y="2793525"/>
              <a:ext cx="64000" cy="30325"/>
            </a:xfrm>
            <a:custGeom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45875" y="2804450"/>
              <a:ext cx="9275" cy="14350"/>
            </a:xfrm>
            <a:custGeom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color">
    <p:bg>
      <p:bgPr>
        <a:solidFill>
          <a:srgbClr val="F55D4B"/>
        </a:solidFill>
      </p:bgPr>
    </p:bg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7037" w="1670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bg>
      <p:bgPr>
        <a:solidFill>
          <a:srgbClr val="95A5A6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1" y="9"/>
            <a:ext cx="9152064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pathLst>
                <a:path extrusionOk="0" h="33669" w="21212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5" name="Shape 465"/>
          <p:cNvSpPr txBox="1"/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b="0" sz="5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" type="subTitle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4" name="Shape 664"/>
          <p:cNvSpPr txBox="1"/>
          <p:nvPr>
            <p:ph idx="1" type="body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F55D4B"/>
              </a:buClr>
              <a:buSzPct val="100000"/>
              <a:defRPr i="1" sz="2200">
                <a:solidFill>
                  <a:srgbClr val="F55D4B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55D4B"/>
              </a:buClr>
              <a:defRPr i="1">
                <a:solidFill>
                  <a:srgbClr val="F55D4B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55D4B"/>
              </a:buClr>
              <a:buSzPct val="100000"/>
              <a:defRPr i="1" sz="2200">
                <a:solidFill>
                  <a:srgbClr val="F55D4B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55D4B"/>
              </a:buClr>
              <a:buSzPct val="100000"/>
              <a:defRPr i="1" sz="2200">
                <a:solidFill>
                  <a:srgbClr val="F55D4B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55D4B"/>
              </a:buClr>
              <a:buSzPct val="100000"/>
              <a:defRPr i="1" sz="2200">
                <a:solidFill>
                  <a:srgbClr val="F55D4B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55D4B"/>
              </a:buClr>
              <a:buSzPct val="100000"/>
              <a:defRPr i="1" sz="2200">
                <a:solidFill>
                  <a:srgbClr val="F55D4B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55D4B"/>
              </a:buClr>
              <a:buSzPct val="100000"/>
              <a:defRPr i="1" sz="2200">
                <a:solidFill>
                  <a:srgbClr val="F55D4B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55D4B"/>
              </a:buClr>
              <a:buSzPct val="100000"/>
              <a:defRPr i="1" sz="2200">
                <a:solidFill>
                  <a:srgbClr val="F55D4B"/>
                </a:solidFill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defRPr i="1" sz="2200">
                <a:solidFill>
                  <a:srgbClr val="F55D4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Shape 841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42" name="Shape 842"/>
          <p:cNvSpPr txBox="1"/>
          <p:nvPr>
            <p:ph idx="1" type="body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Shape 1019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20" name="Shape 1020"/>
          <p:cNvSpPr txBox="1"/>
          <p:nvPr>
            <p:ph idx="1" type="body"/>
          </p:nvPr>
        </p:nvSpPr>
        <p:spPr>
          <a:xfrm>
            <a:off x="1131725" y="1773150"/>
            <a:ext cx="3339599" cy="4642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1021" name="Shape 1021"/>
          <p:cNvSpPr txBox="1"/>
          <p:nvPr>
            <p:ph idx="2" type="body"/>
          </p:nvPr>
        </p:nvSpPr>
        <p:spPr>
          <a:xfrm>
            <a:off x="4672553" y="1773150"/>
            <a:ext cx="3339599" cy="4642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Shape 102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024" name="Shape 1024"/>
            <p:cNvSpPr/>
            <p:nvPr/>
          </p:nvSpPr>
          <p:spPr>
            <a:xfrm>
              <a:off x="6911650" y="2942500"/>
              <a:ext cx="56425" cy="5075"/>
            </a:xfrm>
            <a:custGeom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4518700" y="2973650"/>
              <a:ext cx="18550" cy="19375"/>
            </a:xfrm>
            <a:custGeom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4386550" y="2891150"/>
              <a:ext cx="8450" cy="57275"/>
            </a:xfrm>
            <a:custGeom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526275" y="2891150"/>
              <a:ext cx="62300" cy="55575"/>
            </a:xfrm>
            <a:custGeom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896675" y="2891150"/>
              <a:ext cx="62325" cy="11825"/>
            </a:xfrm>
            <a:custGeom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4484200" y="2917250"/>
              <a:ext cx="15175" cy="16850"/>
            </a:xfrm>
            <a:custGeom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390750" y="2891150"/>
              <a:ext cx="58125" cy="56425"/>
            </a:xfrm>
            <a:custGeom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455575" y="2891150"/>
              <a:ext cx="8450" cy="52225"/>
            </a:xfrm>
            <a:custGeom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596975" y="2891150"/>
              <a:ext cx="62325" cy="47175"/>
            </a:xfrm>
            <a:custGeom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245150" y="2892850"/>
              <a:ext cx="63150" cy="58925"/>
            </a:xfrm>
            <a:custGeom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2075" y="2926500"/>
              <a:ext cx="14350" cy="17700"/>
            </a:xfrm>
            <a:custGeom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3843650" y="3535050"/>
              <a:ext cx="196150" cy="301350"/>
            </a:xfrm>
            <a:custGeom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035575" y="2903775"/>
              <a:ext cx="7600" cy="58950"/>
            </a:xfrm>
            <a:custGeom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14325" y="2920625"/>
              <a:ext cx="12650" cy="19375"/>
            </a:xfrm>
            <a:custGeom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049025" y="2891150"/>
              <a:ext cx="56425" cy="4250"/>
            </a:xfrm>
            <a:custGeom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175275" y="2893675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039775" y="2901250"/>
              <a:ext cx="58100" cy="60625"/>
            </a:xfrm>
            <a:custGeom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114675" y="2891150"/>
              <a:ext cx="4250" cy="875"/>
            </a:xfrm>
            <a:custGeom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286400" y="2956800"/>
              <a:ext cx="62300" cy="67375"/>
            </a:xfrm>
            <a:custGeom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288075" y="3030025"/>
              <a:ext cx="6750" cy="58125"/>
            </a:xfrm>
            <a:custGeom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312475" y="2982050"/>
              <a:ext cx="15175" cy="17700"/>
            </a:xfrm>
            <a:custGeom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315850" y="2891150"/>
              <a:ext cx="64000" cy="58950"/>
            </a:xfrm>
            <a:custGeom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552375" y="2915575"/>
              <a:ext cx="15175" cy="17700"/>
            </a:xfrm>
            <a:custGeom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171925" y="2986275"/>
              <a:ext cx="14325" cy="21050"/>
            </a:xfrm>
            <a:custGeom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150025" y="2965225"/>
              <a:ext cx="58950" cy="59775"/>
            </a:xfrm>
            <a:custGeom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238425" y="2984575"/>
              <a:ext cx="21050" cy="18550"/>
            </a:xfrm>
            <a:custGeom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199700" y="2927350"/>
              <a:ext cx="17700" cy="24425"/>
            </a:xfrm>
            <a:custGeom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4215700" y="2961850"/>
              <a:ext cx="63975" cy="60625"/>
            </a:xfrm>
            <a:custGeom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4347000" y="5169650"/>
              <a:ext cx="557225" cy="307225"/>
            </a:xfrm>
            <a:custGeom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949700" y="3040125"/>
              <a:ext cx="65675" cy="60650"/>
            </a:xfrm>
            <a:custGeom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4783825" y="3175650"/>
              <a:ext cx="64000" cy="40425"/>
            </a:xfrm>
            <a:custGeom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809075" y="3187425"/>
              <a:ext cx="13500" cy="18550"/>
            </a:xfrm>
            <a:custGeom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4735025" y="3156300"/>
              <a:ext cx="21900" cy="14325"/>
            </a:xfrm>
            <a:custGeom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4691250" y="3071275"/>
              <a:ext cx="152375" cy="70725"/>
            </a:xfrm>
            <a:custGeom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904250" y="3176500"/>
              <a:ext cx="62325" cy="77450"/>
            </a:xfrm>
            <a:custGeom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843650" y="4433150"/>
              <a:ext cx="366175" cy="525250"/>
            </a:xfrm>
            <a:custGeom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374775" y="5194050"/>
              <a:ext cx="236525" cy="188575"/>
            </a:xfrm>
            <a:custGeom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859475" y="5379225"/>
              <a:ext cx="306400" cy="97650"/>
            </a:xfrm>
            <a:custGeom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659275" y="5290000"/>
              <a:ext cx="214650" cy="186875"/>
            </a:xfrm>
            <a:custGeom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6448725" y="5146075"/>
              <a:ext cx="392250" cy="330800"/>
            </a:xfrm>
            <a:custGeom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474825" y="5198250"/>
              <a:ext cx="22750" cy="21925"/>
            </a:xfrm>
            <a:custGeom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037250" y="5245400"/>
              <a:ext cx="38750" cy="106075"/>
            </a:xfrm>
            <a:custGeom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039775" y="2891150"/>
              <a:ext cx="5075" cy="5925"/>
            </a:xfrm>
            <a:custGeom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6735750" y="2891150"/>
              <a:ext cx="270200" cy="160800"/>
            </a:xfrm>
            <a:custGeom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4272075" y="3094000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512800" y="3015725"/>
              <a:ext cx="64000" cy="63150"/>
            </a:xfrm>
            <a:custGeom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201375" y="3099050"/>
              <a:ext cx="64000" cy="59800"/>
            </a:xfrm>
            <a:custGeom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4426950" y="2952600"/>
              <a:ext cx="64000" cy="60625"/>
            </a:xfrm>
            <a:custGeom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4293125" y="3114200"/>
              <a:ext cx="18550" cy="22750"/>
            </a:xfrm>
            <a:custGeom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4225800" y="3118425"/>
              <a:ext cx="18525" cy="16000"/>
            </a:xfrm>
            <a:custGeom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4061650" y="3103275"/>
              <a:ext cx="64000" cy="60625"/>
            </a:xfrm>
            <a:custGeom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4156775" y="3122625"/>
              <a:ext cx="15175" cy="15175"/>
            </a:xfrm>
            <a:custGeom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4775425" y="2938300"/>
              <a:ext cx="68200" cy="127125"/>
            </a:xfrm>
            <a:custGeom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3843650" y="4529100"/>
              <a:ext cx="340925" cy="344275"/>
            </a:xfrm>
            <a:custGeom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4724925" y="3009000"/>
              <a:ext cx="61450" cy="60625"/>
            </a:xfrm>
            <a:custGeom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4666850" y="2891150"/>
              <a:ext cx="64825" cy="44650"/>
            </a:xfrm>
            <a:custGeom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3843650" y="3535900"/>
              <a:ext cx="228125" cy="383850"/>
            </a:xfrm>
            <a:custGeom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4802350" y="2972800"/>
              <a:ext cx="26125" cy="22750"/>
            </a:xfrm>
            <a:custGeom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3843650" y="4554350"/>
              <a:ext cx="234025" cy="291250"/>
            </a:xfrm>
            <a:custGeom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637375" y="2942500"/>
              <a:ext cx="62325" cy="68200"/>
            </a:xfrm>
            <a:custGeom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652525" y="3011525"/>
              <a:ext cx="64850" cy="60625"/>
            </a:xfrm>
            <a:custGeom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443800" y="3019100"/>
              <a:ext cx="62300" cy="65675"/>
            </a:xfrm>
            <a:custGeom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431175" y="3110000"/>
              <a:ext cx="22750" cy="19375"/>
            </a:xfrm>
            <a:custGeom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552375" y="3084750"/>
              <a:ext cx="63975" cy="59775"/>
            </a:xfrm>
            <a:custGeom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586025" y="2969425"/>
              <a:ext cx="22750" cy="17700"/>
            </a:xfrm>
            <a:custGeom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567525" y="3158825"/>
              <a:ext cx="5900" cy="65675"/>
            </a:xfrm>
            <a:custGeom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670200" y="3192475"/>
              <a:ext cx="10975" cy="16875"/>
            </a:xfrm>
            <a:custGeom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623075" y="3079700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570050" y="3149550"/>
              <a:ext cx="64825" cy="75775"/>
            </a:xfrm>
            <a:custGeom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134050" y="3160500"/>
              <a:ext cx="342600" cy="82500"/>
            </a:xfrm>
            <a:custGeom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3843650" y="3111675"/>
              <a:ext cx="69900" cy="65675"/>
            </a:xfrm>
            <a:custGeom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3974950" y="2891150"/>
              <a:ext cx="60650" cy="10125"/>
            </a:xfrm>
            <a:custGeom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3843650" y="3181550"/>
              <a:ext cx="53900" cy="69875"/>
            </a:xfrm>
            <a:custGeom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3921100" y="3108325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39075" y="3015725"/>
              <a:ext cx="6750" cy="58100"/>
            </a:xfrm>
            <a:custGeom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091950" y="3033400"/>
              <a:ext cx="62325" cy="65675"/>
            </a:xfrm>
            <a:custGeom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132350" y="3104100"/>
              <a:ext cx="8450" cy="58100"/>
            </a:xfrm>
            <a:custGeom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015375" y="3126825"/>
              <a:ext cx="18525" cy="21925"/>
            </a:xfrm>
            <a:custGeom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412650" y="3088950"/>
              <a:ext cx="64825" cy="60625"/>
            </a:xfrm>
            <a:custGeom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6994975" y="3960950"/>
              <a:ext cx="296300" cy="452025"/>
            </a:xfrm>
            <a:custGeom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857000" y="2891150"/>
              <a:ext cx="1266800" cy="381325"/>
            </a:xfrm>
            <a:custGeom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7126300" y="4418850"/>
              <a:ext cx="32850" cy="23575"/>
            </a:xfrm>
            <a:custGeom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7124600" y="4429775"/>
              <a:ext cx="8450" cy="15175"/>
            </a:xfrm>
            <a:custGeom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6900725" y="2972800"/>
              <a:ext cx="58925" cy="9275"/>
            </a:xfrm>
            <a:custGeom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6748375" y="3072975"/>
              <a:ext cx="106900" cy="36200"/>
            </a:xfrm>
            <a:custGeom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7065675" y="3940750"/>
              <a:ext cx="53075" cy="20225"/>
            </a:xfrm>
            <a:custGeom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6748375" y="3108325"/>
              <a:ext cx="73250" cy="25275"/>
            </a:xfrm>
            <a:custGeom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7182675" y="4392750"/>
              <a:ext cx="76625" cy="40425"/>
            </a:xfrm>
            <a:custGeom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135600" y="2891150"/>
              <a:ext cx="26975" cy="145650"/>
            </a:xfrm>
            <a:custGeom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843650" y="2891150"/>
              <a:ext cx="1028600" cy="388050"/>
            </a:xfrm>
            <a:custGeom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583400" y="4932275"/>
              <a:ext cx="707875" cy="436025"/>
            </a:xfrm>
            <a:custGeom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4783000" y="3183225"/>
              <a:ext cx="5075" cy="33700"/>
            </a:xfrm>
            <a:custGeom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735025" y="2891150"/>
              <a:ext cx="100175" cy="42125"/>
            </a:xfrm>
            <a:custGeom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6612850" y="4974375"/>
              <a:ext cx="14325" cy="15175"/>
            </a:xfrm>
            <a:custGeom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6971425" y="3905400"/>
              <a:ext cx="319850" cy="567325"/>
            </a:xfrm>
            <a:custGeom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7159950" y="3928975"/>
              <a:ext cx="10975" cy="10125"/>
            </a:xfrm>
            <a:custGeom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7158275" y="5139350"/>
              <a:ext cx="67350" cy="65675"/>
            </a:xfrm>
            <a:custGeom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6637250" y="5024025"/>
              <a:ext cx="49700" cy="49675"/>
            </a:xfrm>
            <a:custGeom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7121250" y="4706700"/>
              <a:ext cx="170025" cy="420875"/>
            </a:xfrm>
            <a:custGeom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027150" y="2993850"/>
              <a:ext cx="23600" cy="16850"/>
            </a:xfrm>
            <a:custGeom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3979175" y="3059500"/>
              <a:ext cx="15175" cy="21900"/>
            </a:xfrm>
            <a:custGeom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4085225" y="3125150"/>
              <a:ext cx="19375" cy="19375"/>
            </a:xfrm>
            <a:custGeom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075975" y="2966900"/>
              <a:ext cx="63975" cy="60625"/>
            </a:xfrm>
            <a:custGeom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101225" y="2991325"/>
              <a:ext cx="16000" cy="19375"/>
            </a:xfrm>
            <a:custGeom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046500" y="3060350"/>
              <a:ext cx="15175" cy="21900"/>
            </a:xfrm>
            <a:custGeom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022100" y="3037600"/>
              <a:ext cx="61475" cy="60650"/>
            </a:xfrm>
            <a:custGeom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949650" y="2944175"/>
              <a:ext cx="274425" cy="118725"/>
            </a:xfrm>
            <a:custGeom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69075" y="2891150"/>
              <a:ext cx="5075" cy="8450"/>
            </a:xfrm>
            <a:custGeom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3843650" y="2908000"/>
              <a:ext cx="42125" cy="65675"/>
            </a:xfrm>
            <a:custGeom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3990950" y="2931550"/>
              <a:ext cx="19375" cy="22750"/>
            </a:xfrm>
            <a:custGeom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3964850" y="2903775"/>
              <a:ext cx="64000" cy="60625"/>
            </a:xfrm>
            <a:custGeom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4104575" y="2989625"/>
              <a:ext cx="13500" cy="5075"/>
            </a:xfrm>
            <a:custGeom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3843650" y="2891150"/>
              <a:ext cx="46325" cy="13500"/>
            </a:xfrm>
            <a:custGeom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843650" y="3044350"/>
              <a:ext cx="101875" cy="60625"/>
            </a:xfrm>
            <a:custGeom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3894150" y="2907150"/>
              <a:ext cx="63150" cy="58950"/>
            </a:xfrm>
            <a:custGeom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843650" y="2973650"/>
              <a:ext cx="82525" cy="63975"/>
            </a:xfrm>
            <a:custGeom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394975" y="3045175"/>
              <a:ext cx="14325" cy="19400"/>
            </a:xfrm>
            <a:custGeom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4464000" y="2891150"/>
              <a:ext cx="55575" cy="53050"/>
            </a:xfrm>
            <a:custGeom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4452200" y="2976175"/>
              <a:ext cx="5925" cy="17700"/>
            </a:xfrm>
            <a:custGeom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4373075" y="3023300"/>
              <a:ext cx="61475" cy="60625"/>
            </a:xfrm>
            <a:custGeom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7067375" y="4626750"/>
              <a:ext cx="59775" cy="239900"/>
            </a:xfrm>
            <a:custGeom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4497650" y="2953450"/>
              <a:ext cx="8450" cy="58100"/>
            </a:xfrm>
            <a:custGeom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4487550" y="3155450"/>
              <a:ext cx="68200" cy="7600"/>
            </a:xfrm>
            <a:custGeom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487550" y="3087275"/>
              <a:ext cx="58100" cy="60625"/>
            </a:xfrm>
            <a:custGeom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566675" y="2947550"/>
              <a:ext cx="64000" cy="60625"/>
            </a:xfrm>
            <a:custGeom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483350" y="3089800"/>
              <a:ext cx="8450" cy="58950"/>
            </a:xfrm>
            <a:custGeom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4104575" y="2898725"/>
              <a:ext cx="64000" cy="59800"/>
            </a:xfrm>
            <a:custGeom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501875" y="3099900"/>
              <a:ext cx="22750" cy="12650"/>
            </a:xfrm>
            <a:custGeom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5144925" y="2978700"/>
              <a:ext cx="56425" cy="56400"/>
            </a:xfrm>
            <a:custGeom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328475" y="3051075"/>
              <a:ext cx="19375" cy="17700"/>
            </a:xfrm>
            <a:custGeom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254400" y="3051075"/>
              <a:ext cx="25275" cy="22750"/>
            </a:xfrm>
            <a:custGeom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301550" y="3025825"/>
              <a:ext cx="64825" cy="60625"/>
            </a:xfrm>
            <a:custGeom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8" name="Shape 1198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99" name="Shape 1199"/>
          <p:cNvSpPr txBox="1"/>
          <p:nvPr>
            <p:ph idx="1" type="body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00" name="Shape 1200"/>
          <p:cNvSpPr txBox="1"/>
          <p:nvPr>
            <p:ph idx="2" type="body"/>
          </p:nvPr>
        </p:nvSpPr>
        <p:spPr>
          <a:xfrm>
            <a:off x="3391602" y="1705425"/>
            <a:ext cx="2296500" cy="471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01" name="Shape 1201"/>
          <p:cNvSpPr txBox="1"/>
          <p:nvPr>
            <p:ph idx="3" type="body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78" name="Shape 1378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Shape 1380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381" name="Shape 1381"/>
            <p:cNvSpPr/>
            <p:nvPr/>
          </p:nvSpPr>
          <p:spPr>
            <a:xfrm>
              <a:off x="2397625" y="2721125"/>
              <a:ext cx="62300" cy="66525"/>
            </a:xfrm>
            <a:custGeom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276400" y="2759850"/>
              <a:ext cx="13500" cy="17700"/>
            </a:xfrm>
            <a:custGeom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1523075" y="2675675"/>
              <a:ext cx="67375" cy="38750"/>
            </a:xfrm>
            <a:custGeom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347950" y="2750600"/>
              <a:ext cx="16025" cy="4225"/>
            </a:xfrm>
            <a:custGeom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319325" y="2720300"/>
              <a:ext cx="69900" cy="66500"/>
            </a:xfrm>
            <a:custGeom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107225" y="2721125"/>
              <a:ext cx="60625" cy="64850"/>
            </a:xfrm>
            <a:custGeom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435500" y="2794350"/>
              <a:ext cx="61450" cy="29500"/>
            </a:xfrm>
            <a:custGeom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508725" y="2793525"/>
              <a:ext cx="64825" cy="30325"/>
            </a:xfrm>
            <a:custGeom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546650" y="2770800"/>
              <a:ext cx="13500" cy="3375"/>
            </a:xfrm>
            <a:custGeom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251150" y="2724500"/>
              <a:ext cx="64850" cy="64000"/>
            </a:xfrm>
            <a:custGeom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287350" y="2795200"/>
              <a:ext cx="67350" cy="28650"/>
            </a:xfrm>
            <a:custGeom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1692275" y="2759850"/>
              <a:ext cx="14325" cy="16025"/>
            </a:xfrm>
            <a:custGeom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1825250" y="2676525"/>
              <a:ext cx="66525" cy="41275"/>
            </a:xfrm>
            <a:custGeom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143425" y="2793525"/>
              <a:ext cx="64825" cy="30325"/>
            </a:xfrm>
            <a:custGeom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427925" y="2673150"/>
              <a:ext cx="69875" cy="43800"/>
            </a:xfrm>
            <a:custGeom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20150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1668700" y="2721975"/>
              <a:ext cx="64825" cy="65675"/>
            </a:xfrm>
            <a:custGeom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166955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>
              <a:off x="1704050" y="2795200"/>
              <a:ext cx="59775" cy="28650"/>
            </a:xfrm>
            <a:custGeom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215800" y="2793525"/>
              <a:ext cx="61475" cy="30325"/>
            </a:xfrm>
            <a:custGeom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1746125" y="2674000"/>
              <a:ext cx="68225" cy="42100"/>
            </a:xfrm>
            <a:custGeom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278100" y="2674000"/>
              <a:ext cx="68200" cy="42100"/>
            </a:xfrm>
            <a:custGeom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538175" y="2765750"/>
              <a:ext cx="24425" cy="11800"/>
            </a:xfrm>
            <a:custGeom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50535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469150" y="2722825"/>
              <a:ext cx="103550" cy="64825"/>
            </a:xfrm>
            <a:custGeom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>
              <a:off x="1623250" y="2758175"/>
              <a:ext cx="9275" cy="17700"/>
            </a:xfrm>
            <a:custGeom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357200" y="2676525"/>
              <a:ext cx="66525" cy="41275"/>
            </a:xfrm>
            <a:custGeom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1593800" y="2723650"/>
              <a:ext cx="62300" cy="64850"/>
            </a:xfrm>
            <a:custGeom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068500" y="2795200"/>
              <a:ext cx="62325" cy="28650"/>
            </a:xfrm>
            <a:custGeom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>
              <a:off x="1519725" y="2792675"/>
              <a:ext cx="106075" cy="31175"/>
            </a:xfrm>
            <a:custGeom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130800" y="2762375"/>
              <a:ext cx="11800" cy="13500"/>
            </a:xfrm>
            <a:custGeom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1993600" y="2795200"/>
              <a:ext cx="62300" cy="28650"/>
            </a:xfrm>
            <a:custGeom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3731700" y="1357575"/>
              <a:ext cx="44650" cy="18550"/>
            </a:xfrm>
            <a:custGeom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>
              <a:off x="3708150" y="1295300"/>
              <a:ext cx="68200" cy="24425"/>
            </a:xfrm>
            <a:custGeom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3741800" y="1396300"/>
              <a:ext cx="34550" cy="16000"/>
            </a:xfrm>
            <a:custGeom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3708150" y="1270875"/>
              <a:ext cx="68200" cy="25275"/>
            </a:xfrm>
            <a:custGeom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3733400" y="1377775"/>
              <a:ext cx="42950" cy="19375"/>
            </a:xfrm>
            <a:custGeom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8" name="Shape 1428"/>
            <p:cNvSpPr/>
            <p:nvPr/>
          </p:nvSpPr>
          <p:spPr>
            <a:xfrm>
              <a:off x="3340325" y="1364300"/>
              <a:ext cx="161625" cy="55575"/>
            </a:xfrm>
            <a:custGeom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3405125" y="1533500"/>
              <a:ext cx="238225" cy="68200"/>
            </a:xfrm>
            <a:custGeom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396900" y="2062925"/>
              <a:ext cx="184350" cy="760925"/>
            </a:xfrm>
            <a:custGeom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328725" y="1041100"/>
              <a:ext cx="351000" cy="772700"/>
            </a:xfrm>
            <a:custGeom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3187975" y="1455225"/>
              <a:ext cx="118700" cy="109425"/>
            </a:xfrm>
            <a:custGeom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4" name="Shape 1434"/>
            <p:cNvSpPr/>
            <p:nvPr/>
          </p:nvSpPr>
          <p:spPr>
            <a:xfrm>
              <a:off x="577850" y="270950"/>
              <a:ext cx="194475" cy="158250"/>
            </a:xfrm>
            <a:custGeom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554300" y="238125"/>
              <a:ext cx="479775" cy="203700"/>
            </a:xfrm>
            <a:custGeom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812700" y="238125"/>
              <a:ext cx="198650" cy="136375"/>
            </a:xfrm>
            <a:custGeom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7037" w="1670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1163675" y="316400"/>
              <a:ext cx="196150" cy="86700"/>
            </a:xfrm>
            <a:custGeom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1182200" y="340800"/>
              <a:ext cx="14325" cy="6750"/>
            </a:xfrm>
            <a:custGeom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1322750" y="339950"/>
              <a:ext cx="7600" cy="38750"/>
            </a:xfrm>
            <a:custGeom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1311825" y="347525"/>
              <a:ext cx="5900" cy="21075"/>
            </a:xfrm>
            <a:custGeom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1075300" y="284400"/>
              <a:ext cx="87575" cy="75775"/>
            </a:xfrm>
            <a:custGeom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3745175" y="1413975"/>
              <a:ext cx="31175" cy="15175"/>
            </a:xfrm>
            <a:custGeom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5" name="Shape 1445"/>
            <p:cNvSpPr/>
            <p:nvPr/>
          </p:nvSpPr>
          <p:spPr>
            <a:xfrm>
              <a:off x="3255300" y="2000625"/>
              <a:ext cx="521050" cy="741575"/>
            </a:xfrm>
            <a:custGeom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6" name="Shape 1446"/>
            <p:cNvSpPr/>
            <p:nvPr/>
          </p:nvSpPr>
          <p:spPr>
            <a:xfrm>
              <a:off x="3169450" y="1194275"/>
              <a:ext cx="606900" cy="726425"/>
            </a:xfrm>
            <a:custGeom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7" name="Shape 1447"/>
            <p:cNvSpPr/>
            <p:nvPr/>
          </p:nvSpPr>
          <p:spPr>
            <a:xfrm>
              <a:off x="1181350" y="352575"/>
              <a:ext cx="14350" cy="7600"/>
            </a:xfrm>
            <a:custGeom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750225" y="1433325"/>
              <a:ext cx="26125" cy="14325"/>
            </a:xfrm>
            <a:custGeom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766225" y="1498975"/>
              <a:ext cx="10125" cy="8450"/>
            </a:xfrm>
            <a:custGeom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769575" y="2203475"/>
              <a:ext cx="6775" cy="14350"/>
            </a:xfrm>
            <a:custGeom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2059250" y="2761525"/>
              <a:ext cx="9275" cy="15175"/>
            </a:xfrm>
            <a:custGeom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767900" y="2217800"/>
              <a:ext cx="8450" cy="25275"/>
            </a:xfrm>
            <a:custGeom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1768875" y="2760700"/>
              <a:ext cx="12650" cy="16000"/>
            </a:xfrm>
            <a:custGeom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1741075" y="2721975"/>
              <a:ext cx="61475" cy="64000"/>
            </a:xfrm>
            <a:custGeom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1811800" y="2723650"/>
              <a:ext cx="68200" cy="64000"/>
            </a:xfrm>
            <a:custGeom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8" name="Shape 1458"/>
            <p:cNvSpPr/>
            <p:nvPr/>
          </p:nvSpPr>
          <p:spPr>
            <a:xfrm>
              <a:off x="1839575" y="2762375"/>
              <a:ext cx="14325" cy="16025"/>
            </a:xfrm>
            <a:custGeom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9" name="Shape 1459"/>
            <p:cNvSpPr/>
            <p:nvPr/>
          </p:nvSpPr>
          <p:spPr>
            <a:xfrm>
              <a:off x="1919525" y="2800250"/>
              <a:ext cx="4225" cy="23600"/>
            </a:xfrm>
            <a:custGeom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>
              <a:off x="528200" y="2421475"/>
              <a:ext cx="15175" cy="10125"/>
            </a:xfrm>
            <a:custGeom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1885850" y="2721975"/>
              <a:ext cx="63150" cy="68200"/>
            </a:xfrm>
            <a:custGeom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1984350" y="2761525"/>
              <a:ext cx="14325" cy="15175"/>
            </a:xfrm>
            <a:custGeom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>
              <a:off x="197340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915325" y="2794350"/>
              <a:ext cx="69050" cy="29500"/>
            </a:xfrm>
            <a:custGeom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033150" y="2721975"/>
              <a:ext cx="65675" cy="66525"/>
            </a:xfrm>
            <a:custGeom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1913625" y="2764050"/>
              <a:ext cx="10125" cy="13500"/>
            </a:xfrm>
            <a:custGeom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>
              <a:off x="1895950" y="2673150"/>
              <a:ext cx="69900" cy="43800"/>
            </a:xfrm>
            <a:custGeom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847975" y="2798575"/>
              <a:ext cx="64000" cy="25275"/>
            </a:xfrm>
            <a:custGeom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457500" y="2411375"/>
              <a:ext cx="14325" cy="12650"/>
            </a:xfrm>
            <a:custGeom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2" name="Shape 1472"/>
            <p:cNvSpPr/>
            <p:nvPr/>
          </p:nvSpPr>
          <p:spPr>
            <a:xfrm>
              <a:off x="438125" y="2432425"/>
              <a:ext cx="19400" cy="6750"/>
            </a:xfrm>
            <a:custGeom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408675" y="2075550"/>
              <a:ext cx="73250" cy="76625"/>
            </a:xfrm>
            <a:custGeom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485275" y="2399600"/>
              <a:ext cx="6750" cy="16850"/>
            </a:xfrm>
            <a:custGeom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483575" y="2424850"/>
              <a:ext cx="49700" cy="49700"/>
            </a:xfrm>
            <a:custGeom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522300" y="2491350"/>
              <a:ext cx="9275" cy="6750"/>
            </a:xfrm>
            <a:custGeom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519775" y="2663900"/>
              <a:ext cx="10125" cy="13500"/>
            </a:xfrm>
            <a:custGeom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9" name="Shape 1479"/>
            <p:cNvSpPr/>
            <p:nvPr/>
          </p:nvSpPr>
          <p:spPr>
            <a:xfrm>
              <a:off x="529875" y="2721125"/>
              <a:ext cx="10975" cy="12650"/>
            </a:xfrm>
            <a:custGeom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529025" y="2693350"/>
              <a:ext cx="10150" cy="11825"/>
            </a:xfrm>
            <a:custGeom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499525" y="2611700"/>
              <a:ext cx="1114425" cy="212150"/>
            </a:xfrm>
            <a:custGeom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2360575" y="2793525"/>
              <a:ext cx="64000" cy="30325"/>
            </a:xfrm>
            <a:custGeom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545875" y="2804450"/>
              <a:ext cx="9275" cy="14350"/>
            </a:xfrm>
            <a:custGeom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85" name="Shape 1485"/>
          <p:cNvSpPr txBox="1"/>
          <p:nvPr>
            <p:ph idx="1" type="body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pathLst>
                <a:path extrusionOk="0" h="17037" w="1670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anchorCtr="0" anchor="ctr" bIns="117025" lIns="117025" rIns="117025" tIns="1170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5F6F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b="1" sz="28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7.png"/><Relationship Id="rId5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playlist?list=PLWc-zWdA0b0M4qriPpXhPVHhgc7Kl54r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ahoot.it/#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bit.ly/VenDRev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" name="Shape 1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775" y="122000"/>
            <a:ext cx="20002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.png" id="1809" name="Shape 18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175" y="122000"/>
            <a:ext cx="32575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Shape 1810"/>
          <p:cNvSpPr txBox="1"/>
          <p:nvPr>
            <p:ph idx="4294967295" type="body"/>
          </p:nvPr>
        </p:nvSpPr>
        <p:spPr>
          <a:xfrm>
            <a:off x="0" y="5603100"/>
            <a:ext cx="2286600" cy="1254900"/>
          </a:xfrm>
          <a:prstGeom prst="rect">
            <a:avLst/>
          </a:prstGeom>
          <a:solidFill>
            <a:srgbClr val="F7F7F7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Wifi password: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smartyouth</a:t>
            </a:r>
          </a:p>
        </p:txBody>
      </p:sp>
      <p:pic>
        <p:nvPicPr>
          <p:cNvPr descr="Revenue Models.png" id="1811" name="Shape 18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34800"/>
            <a:ext cx="6964123" cy="426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Shape 1871"/>
          <p:cNvSpPr txBox="1"/>
          <p:nvPr>
            <p:ph type="ctrTitle"/>
          </p:nvPr>
        </p:nvSpPr>
        <p:spPr>
          <a:xfrm>
            <a:off x="2078450" y="1182350"/>
            <a:ext cx="6028200" cy="9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/>
              <a:t>Deliverables - this session</a:t>
            </a:r>
          </a:p>
        </p:txBody>
      </p:sp>
      <p:sp>
        <p:nvSpPr>
          <p:cNvPr id="1872" name="Shape 1872"/>
          <p:cNvSpPr txBox="1"/>
          <p:nvPr>
            <p:ph idx="1" type="subTitle"/>
          </p:nvPr>
        </p:nvSpPr>
        <p:spPr>
          <a:xfrm>
            <a:off x="1041200" y="1939050"/>
            <a:ext cx="3729000" cy="27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rabi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3 minute pitch detailing:</a:t>
            </a:r>
          </a:p>
          <a:p>
            <a:pPr indent="-381000" lvl="1" marL="914400" rtl="0" algn="l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Value proposition</a:t>
            </a:r>
          </a:p>
          <a:p>
            <a:pPr indent="-381000" lvl="1" marL="914400" rtl="0" algn="l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Customer segments</a:t>
            </a:r>
          </a:p>
          <a:p>
            <a:pPr indent="-381000" lvl="1" marL="914400" rtl="0" algn="l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Customer relationships</a:t>
            </a:r>
          </a:p>
          <a:p>
            <a:pPr indent="-381000" lvl="1" marL="914400" rtl="0" algn="l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Channels</a:t>
            </a:r>
          </a:p>
          <a:p>
            <a:pPr indent="-381000" lvl="1" marL="914400" rtl="0" algn="l">
              <a:spcBef>
                <a:spcPts val="0"/>
              </a:spcBef>
              <a:buClr>
                <a:srgbClr val="FFFFFF"/>
              </a:buClr>
              <a:buSzPct val="100000"/>
              <a:buFont typeface="Bangers"/>
              <a:buAutoNum type="alphaLcPeriod"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Revenue streams</a:t>
            </a:r>
          </a:p>
        </p:txBody>
      </p:sp>
      <p:sp>
        <p:nvSpPr>
          <p:cNvPr id="1873" name="Shape 1873"/>
          <p:cNvSpPr txBox="1"/>
          <p:nvPr>
            <p:ph idx="1" type="subTitle"/>
          </p:nvPr>
        </p:nvSpPr>
        <p:spPr>
          <a:xfrm>
            <a:off x="4511150" y="1939050"/>
            <a:ext cx="3595500" cy="203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2.	Stormboard business model canvas.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Shape 1878"/>
          <p:cNvSpPr txBox="1"/>
          <p:nvPr>
            <p:ph type="ctrTitle"/>
          </p:nvPr>
        </p:nvSpPr>
        <p:spPr>
          <a:xfrm>
            <a:off x="2078450" y="1144000"/>
            <a:ext cx="6028200" cy="9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Homework for next week</a:t>
            </a:r>
          </a:p>
        </p:txBody>
      </p:sp>
      <p:sp>
        <p:nvSpPr>
          <p:cNvPr id="1879" name="Shape 1879"/>
          <p:cNvSpPr txBox="1"/>
          <p:nvPr>
            <p:ph idx="1" type="subTitle"/>
          </p:nvPr>
        </p:nvSpPr>
        <p:spPr>
          <a:xfrm>
            <a:off x="1489775" y="1794925"/>
            <a:ext cx="6705000" cy="3947100"/>
          </a:xfrm>
          <a:prstGeom prst="rect">
            <a:avLst/>
          </a:prstGeom>
          <a:solidFill>
            <a:srgbClr val="95A5A6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/>
              <a:t>Review this week’s materials at:</a:t>
            </a:r>
            <a:br>
              <a:rPr b="1" lang="en"/>
            </a:br>
            <a:r>
              <a:rPr b="1" lang="en" u="sng">
                <a:solidFill>
                  <a:schemeClr val="hlink"/>
                </a:solidFill>
                <a:hlinkClick r:id="rId3"/>
              </a:rPr>
              <a:t>Partners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1" lang="en"/>
              <a:t>And prepare for the Entry Assessment next week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l">
              <a:spcBef>
                <a:spcPts val="0"/>
              </a:spcBef>
              <a:buNone/>
            </a:pPr>
            <a:r>
              <a:rPr b="1" lang="en"/>
              <a:t>Deliverable for next week:</a:t>
            </a:r>
            <a:br>
              <a:rPr b="1" lang="en"/>
            </a:br>
            <a:r>
              <a:rPr b="1" lang="en"/>
              <a:t>Execute your Customer Research plan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1" lang="en"/>
              <a:t>Refine your marketing campaign, refine your website  &amp;/or prototype.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l">
              <a:spcBef>
                <a:spcPts val="0"/>
              </a:spcBef>
              <a:buNone/>
            </a:pPr>
            <a:r>
              <a:rPr b="1" lang="en"/>
              <a:t>Peruse videos on Partners. Speak with 10-15 customers about your revenue model. Identify potential partners</a:t>
            </a:r>
            <a:br>
              <a:rPr b="1" lang="en"/>
            </a:br>
          </a:p>
          <a:p>
            <a:pPr lvl="0" rtl="0" algn="l">
              <a:spcBef>
                <a:spcPts val="0"/>
              </a:spcBef>
              <a:buNone/>
            </a:pPr>
            <a:r>
              <a:rPr b="1" lang="en"/>
              <a:t>Update BMC &amp; Complete your journal reflections on learning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/>
          <p:nvPr/>
        </p:nvSpPr>
        <p:spPr>
          <a:xfrm>
            <a:off x="2031972" y="799375"/>
            <a:ext cx="4318721" cy="5449980"/>
          </a:xfrm>
          <a:custGeom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cap="flat" cmpd="sng" w="19050">
            <a:solidFill>
              <a:srgbClr val="F55D4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7" name="Shape 1817"/>
          <p:cNvSpPr txBox="1"/>
          <p:nvPr/>
        </p:nvSpPr>
        <p:spPr>
          <a:xfrm>
            <a:off x="2373925" y="1318850"/>
            <a:ext cx="3672600" cy="43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Introductions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Bmc presentations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Revenue models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Bangers"/>
              <a:buChar char="●"/>
            </a:pPr>
            <a:r>
              <a:rPr lang="en" sz="24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Pitch Presentations</a:t>
            </a:r>
          </a:p>
        </p:txBody>
      </p:sp>
      <p:sp>
        <p:nvSpPr>
          <p:cNvPr id="1818" name="Shape 1818"/>
          <p:cNvSpPr txBox="1"/>
          <p:nvPr/>
        </p:nvSpPr>
        <p:spPr>
          <a:xfrm>
            <a:off x="2860900" y="0"/>
            <a:ext cx="38754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Overview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Shape 1823"/>
          <p:cNvSpPr txBox="1"/>
          <p:nvPr>
            <p:ph type="title"/>
          </p:nvPr>
        </p:nvSpPr>
        <p:spPr>
          <a:xfrm>
            <a:off x="4156575" y="1724937"/>
            <a:ext cx="4885200" cy="77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600">
                <a:solidFill>
                  <a:srgbClr val="2C3E50"/>
                </a:solidFill>
                <a:latin typeface="Bangers"/>
                <a:ea typeface="Bangers"/>
                <a:cs typeface="Bangers"/>
                <a:sym typeface="Bangers"/>
              </a:rPr>
              <a:t>Entrepreneurs  in residence</a:t>
            </a:r>
          </a:p>
        </p:txBody>
      </p:sp>
      <p:sp>
        <p:nvSpPr>
          <p:cNvPr id="1824" name="Shape 1824"/>
          <p:cNvSpPr txBox="1"/>
          <p:nvPr/>
        </p:nvSpPr>
        <p:spPr>
          <a:xfrm>
            <a:off x="2800050" y="392325"/>
            <a:ext cx="38754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F0453C"/>
                </a:solidFill>
                <a:latin typeface="Bangers"/>
                <a:ea typeface="Bangers"/>
                <a:cs typeface="Bangers"/>
                <a:sym typeface="Bangers"/>
              </a:rPr>
              <a:t>Introductions</a:t>
            </a:r>
          </a:p>
        </p:txBody>
      </p:sp>
      <p:pic>
        <p:nvPicPr>
          <p:cNvPr descr="458876-hologram-making-invention.jpg" id="1825" name="Shape 1825"/>
          <p:cNvPicPr preferRelativeResize="0"/>
          <p:nvPr/>
        </p:nvPicPr>
        <p:blipFill rotWithShape="1">
          <a:blip r:embed="rId3">
            <a:alphaModFix/>
          </a:blip>
          <a:srcRect b="0" l="16758" r="25928" t="0"/>
          <a:stretch/>
        </p:blipFill>
        <p:spPr>
          <a:xfrm>
            <a:off x="836325" y="1853225"/>
            <a:ext cx="2174700" cy="213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6" name="Shape 1826"/>
          <p:cNvSpPr txBox="1"/>
          <p:nvPr>
            <p:ph type="title"/>
          </p:nvPr>
        </p:nvSpPr>
        <p:spPr>
          <a:xfrm>
            <a:off x="-188475" y="1499100"/>
            <a:ext cx="4885200" cy="77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3600">
                <a:latin typeface="Bangers"/>
                <a:ea typeface="Bangers"/>
                <a:cs typeface="Bangers"/>
                <a:sym typeface="Bangers"/>
              </a:rPr>
              <a:t>Wil tamblyn &amp; gavin smith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0" sz="36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descr="AAEAAQAAAAAAAAjMAAAAJGZhZWEwMjFlLTllY2YtNDYzOS04MDUxLWI3NTBlZmI0Yzc0Mg.jpg" id="1827" name="Shape 1827"/>
          <p:cNvPicPr preferRelativeResize="0"/>
          <p:nvPr/>
        </p:nvPicPr>
        <p:blipFill rotWithShape="1">
          <a:blip r:embed="rId4">
            <a:alphaModFix/>
          </a:blip>
          <a:srcRect b="874" l="-7329" r="7330" t="874"/>
          <a:stretch/>
        </p:blipFill>
        <p:spPr>
          <a:xfrm>
            <a:off x="2859075" y="4347050"/>
            <a:ext cx="2174700" cy="213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28" name="Shape 1828"/>
          <p:cNvSpPr txBox="1"/>
          <p:nvPr>
            <p:ph type="title"/>
          </p:nvPr>
        </p:nvSpPr>
        <p:spPr>
          <a:xfrm>
            <a:off x="3849625" y="4551300"/>
            <a:ext cx="4885200" cy="77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3600">
                <a:latin typeface="Bangers"/>
                <a:ea typeface="Bangers"/>
                <a:cs typeface="Bangers"/>
                <a:sym typeface="Bangers"/>
              </a:rPr>
              <a:t>Ben Tripodi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 txBox="1"/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Understanding the Business Model Canvas</a:t>
            </a:r>
          </a:p>
        </p:txBody>
      </p:sp>
      <p:sp>
        <p:nvSpPr>
          <p:cNvPr id="1834" name="Shape 1834"/>
          <p:cNvSpPr txBox="1"/>
          <p:nvPr/>
        </p:nvSpPr>
        <p:spPr>
          <a:xfrm>
            <a:off x="1452750" y="1657350"/>
            <a:ext cx="62385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2C3E50"/>
                </a:solidFill>
                <a:latin typeface="Bangers"/>
                <a:ea typeface="Bangers"/>
                <a:cs typeface="Bangers"/>
                <a:sym typeface="Bangers"/>
              </a:rPr>
              <a:t>Sign into kahoot using the link below: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3"/>
              </a:rPr>
              <a:t>Kahoot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2C3E50"/>
                </a:solidFill>
                <a:latin typeface="Bangers"/>
                <a:ea typeface="Bangers"/>
                <a:cs typeface="Bangers"/>
                <a:sym typeface="Bangers"/>
              </a:rPr>
              <a:t>https://kahoot.it/#/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rgbClr val="2C3E50"/>
                </a:solidFill>
                <a:latin typeface="Bangers"/>
                <a:ea typeface="Bangers"/>
                <a:cs typeface="Bangers"/>
                <a:sym typeface="Bangers"/>
              </a:rPr>
              <a:t>Create a team for your school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Shape 1839"/>
          <p:cNvSpPr txBox="1"/>
          <p:nvPr>
            <p:ph type="title"/>
          </p:nvPr>
        </p:nvSpPr>
        <p:spPr>
          <a:xfrm>
            <a:off x="1280550" y="988975"/>
            <a:ext cx="6582900" cy="220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 sz="4800">
                <a:solidFill>
                  <a:srgbClr val="FFFFFF"/>
                </a:solidFill>
              </a:rPr>
              <a:t>Review the homework</a:t>
            </a:r>
          </a:p>
          <a:p>
            <a:pPr lvl="0">
              <a:spcBef>
                <a:spcPts val="0"/>
              </a:spcBef>
              <a:buNone/>
            </a:pPr>
            <a:r>
              <a:rPr b="0" lang="en" sz="3600">
                <a:latin typeface="Merriweather"/>
                <a:ea typeface="Merriweather"/>
                <a:cs typeface="Merriweather"/>
                <a:sym typeface="Merriweather"/>
              </a:rPr>
              <a:t>Business Model 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 sz="3600">
                <a:latin typeface="Merriweather"/>
                <a:ea typeface="Merriweather"/>
                <a:cs typeface="Merriweather"/>
                <a:sym typeface="Merriweather"/>
              </a:rPr>
              <a:t>Canvas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 txBox="1"/>
          <p:nvPr>
            <p:ph type="ctrTitle"/>
          </p:nvPr>
        </p:nvSpPr>
        <p:spPr>
          <a:xfrm>
            <a:off x="876425" y="-80250"/>
            <a:ext cx="6448500" cy="816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/>
              <a:t>review your Canvas</a:t>
            </a:r>
          </a:p>
        </p:txBody>
      </p:sp>
      <p:pic>
        <p:nvPicPr>
          <p:cNvPr descr="facebook-business-model2.png" id="1845" name="Shape 18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8650"/>
            <a:ext cx="9144000" cy="587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/>
          <p:nvPr/>
        </p:nvSpPr>
        <p:spPr>
          <a:xfrm>
            <a:off x="5036727" y="135501"/>
            <a:ext cx="2728141" cy="2522752"/>
          </a:xfrm>
          <a:custGeom>
            <a:pathLst>
              <a:path extrusionOk="0" h="82958" w="89712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851" name="Shape 1851"/>
          <p:cNvSpPr/>
          <p:nvPr/>
        </p:nvSpPr>
        <p:spPr>
          <a:xfrm>
            <a:off x="5838054" y="728198"/>
            <a:ext cx="1114426" cy="1337353"/>
          </a:xfrm>
          <a:custGeom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2" name="Shape 1852"/>
          <p:cNvSpPr txBox="1"/>
          <p:nvPr>
            <p:ph idx="4294967295" type="ctrTitle"/>
          </p:nvPr>
        </p:nvSpPr>
        <p:spPr>
          <a:xfrm>
            <a:off x="376975" y="5386875"/>
            <a:ext cx="5226300" cy="105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Revenue Models</a:t>
            </a:r>
          </a:p>
        </p:txBody>
      </p:sp>
      <p:sp>
        <p:nvSpPr>
          <p:cNvPr id="1853" name="Shape 1853"/>
          <p:cNvSpPr txBox="1"/>
          <p:nvPr/>
        </p:nvSpPr>
        <p:spPr>
          <a:xfrm>
            <a:off x="4364175" y="5876125"/>
            <a:ext cx="36249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http://bit.ly/VenDRev</a:t>
            </a:r>
          </a:p>
        </p:txBody>
      </p:sp>
      <p:pic>
        <p:nvPicPr>
          <p:cNvPr id="1854" name="Shape 18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" y="0"/>
            <a:ext cx="7581901" cy="57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Shape 1859"/>
          <p:cNvSpPr txBox="1"/>
          <p:nvPr/>
        </p:nvSpPr>
        <p:spPr>
          <a:xfrm>
            <a:off x="2447175" y="-190575"/>
            <a:ext cx="5062500" cy="8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72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Bmc development </a:t>
            </a:r>
          </a:p>
        </p:txBody>
      </p:sp>
      <p:sp>
        <p:nvSpPr>
          <p:cNvPr id="1860" name="Shape 1860"/>
          <p:cNvSpPr txBox="1"/>
          <p:nvPr/>
        </p:nvSpPr>
        <p:spPr>
          <a:xfrm>
            <a:off x="1110850" y="1304925"/>
            <a:ext cx="6778200" cy="52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Revenue Streams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A1 - What Value are customers willing to pay for? (how do you know this?)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A2 - How do your customer segments pay for products today?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A3 - What capacity do they have to pay?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A4 - How much are they currently paying?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A5 - Draw your diagram </a:t>
            </a:r>
            <a:r>
              <a:rPr b="1" lang="en" sz="3600" u="sng">
                <a:solidFill>
                  <a:schemeClr val="hlink"/>
                </a:solidFill>
                <a:latin typeface="Amatic SC"/>
                <a:ea typeface="Amatic SC"/>
                <a:cs typeface="Amatic SC"/>
                <a:sym typeface="Amatic SC"/>
                <a:hlinkClick r:id="rId3"/>
              </a:rPr>
              <a:t>http://bit.ly/VenDRev1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A6 - How will you “package your product”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A7 - How will you price the offerings?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Shape 1865"/>
          <p:cNvSpPr txBox="1"/>
          <p:nvPr/>
        </p:nvSpPr>
        <p:spPr>
          <a:xfrm>
            <a:off x="4871650" y="362475"/>
            <a:ext cx="31464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http://bit.ly/VenDormPitch16</a:t>
            </a:r>
          </a:p>
        </p:txBody>
      </p:sp>
      <p:pic>
        <p:nvPicPr>
          <p:cNvPr id="1866" name="Shape 18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275" y="840924"/>
            <a:ext cx="5952126" cy="55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