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Permanent Marke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Amatic SC" panose="020B0604020202020204" charset="0"/>
      <p:regular r:id="rId22"/>
      <p:bold r:id="rId23"/>
    </p:embeddedFont>
    <p:embeddedFont>
      <p:font typeface="Bangers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2622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Remind students to connect to the WiFi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Shape 18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Shape 18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Shape 18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Conclude this activity at 1:15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Shape 18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Shape 1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Shape 18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Shape 18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groups, review the homework and clarify any misconceptions. Run from 1:40 - 2pm.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Shape 18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Shape 18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Shape 18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Shape 18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2:10 - 2:30 -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 will work in the "business teams" to complete the initial information on their BMC using the "Stormboard" online brainstorming tool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2:30 - We work with our teams to clarify their customer developent and value propositions. We need to support them to identify how they plan to speak to 10-15 customers about their problems and current solutions, how large their budget is and what they spend it on, and how this fits on their BMC.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Shape 18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activity should run from 1:20 to 1:40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Shape 18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Shape 18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Shape 18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Shape 18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95A5A6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Shape 1593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594" name="Shape 1594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5" name="Shape 1625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7" name="Shape 1687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8" name="Shape 1688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1" y="9"/>
            <a:ext cx="9152064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defRPr i="1">
                <a:solidFill>
                  <a:srgbClr val="F55D4B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Shape 102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024" name="Shape 102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8" name="Shape 119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0" name="Shape 1200"/>
          <p:cNvSpPr txBox="1">
            <a:spLocks noGrp="1"/>
          </p:cNvSpPr>
          <p:nvPr>
            <p:ph type="body" idx="2"/>
          </p:nvPr>
        </p:nvSpPr>
        <p:spPr>
          <a:xfrm>
            <a:off x="3391602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1" name="Shape 1201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Shape 1380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381" name="Shape 1381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8" name="Shape 1428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4" name="Shape 1434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5" name="Shape 1445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6" name="Shape 1446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7" name="Shape 1447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8" name="Shape 1458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9" name="Shape 1459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2" name="Shape 147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9" name="Shape 1479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c-zWdA0b0PhT-s3xysvd4_XB-z6bBf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VenDRev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" name="Shape 1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775" y="122000"/>
            <a:ext cx="20002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Shape 1809" descr="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175" y="122000"/>
            <a:ext cx="32575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Shape 1810"/>
          <p:cNvSpPr txBox="1">
            <a:spLocks noGrp="1"/>
          </p:cNvSpPr>
          <p:nvPr>
            <p:ph type="body" idx="4294967295"/>
          </p:nvPr>
        </p:nvSpPr>
        <p:spPr>
          <a:xfrm>
            <a:off x="0" y="5603100"/>
            <a:ext cx="2286600" cy="1254900"/>
          </a:xfrm>
          <a:prstGeom prst="rect">
            <a:avLst/>
          </a:prstGeom>
          <a:solidFill>
            <a:srgbClr val="F7F7F7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Wifi password: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smartyouth</a:t>
            </a:r>
          </a:p>
        </p:txBody>
      </p:sp>
      <p:pic>
        <p:nvPicPr>
          <p:cNvPr id="1811" name="Shape 18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3700" y="1268762"/>
            <a:ext cx="7641180" cy="43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Shape 1873"/>
          <p:cNvSpPr txBox="1">
            <a:spLocks noGrp="1"/>
          </p:cNvSpPr>
          <p:nvPr>
            <p:ph type="ctrTitle"/>
          </p:nvPr>
        </p:nvSpPr>
        <p:spPr>
          <a:xfrm>
            <a:off x="2078450" y="1144000"/>
            <a:ext cx="6028200" cy="90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Homework for next week</a:t>
            </a:r>
          </a:p>
        </p:txBody>
      </p:sp>
      <p:sp>
        <p:nvSpPr>
          <p:cNvPr id="1874" name="Shape 1874"/>
          <p:cNvSpPr txBox="1">
            <a:spLocks noGrp="1"/>
          </p:cNvSpPr>
          <p:nvPr>
            <p:ph type="subTitle" idx="1"/>
          </p:nvPr>
        </p:nvSpPr>
        <p:spPr>
          <a:xfrm>
            <a:off x="-25" y="1794925"/>
            <a:ext cx="9144000" cy="3947100"/>
          </a:xfrm>
          <a:prstGeom prst="rect">
            <a:avLst/>
          </a:prstGeom>
          <a:solidFill>
            <a:srgbClr val="95A5A6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/>
              <a:t>Review this week’s materials at:</a:t>
            </a:r>
            <a:br>
              <a:rPr lang="en" b="1"/>
            </a:br>
            <a:r>
              <a:rPr lang="en" b="1" u="sng">
                <a:solidFill>
                  <a:schemeClr val="hlink"/>
                </a:solidFill>
                <a:hlinkClick r:id="rId3"/>
              </a:rPr>
              <a:t>Resources, Activities &amp; Costs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b="1"/>
              <a:t>And prepare for the Entry Assessment next week</a:t>
            </a:r>
          </a:p>
          <a:p>
            <a:pPr lvl="0" algn="l" rtl="0">
              <a:spcBef>
                <a:spcPts val="0"/>
              </a:spcBef>
              <a:buNone/>
            </a:pPr>
            <a:endParaRPr b="1"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Deliverable for next week:</a:t>
            </a:r>
            <a:br>
              <a:rPr lang="en" b="1"/>
            </a:br>
            <a:r>
              <a:rPr lang="en" b="1"/>
              <a:t>Speak with 10-15 partners. Prepare for presentation, talk with your mentor, update your journal and Business Model Canvas.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Prepare your marketing campaign, website  &amp;/or prototype for presentation next week</a:t>
            </a:r>
          </a:p>
          <a:p>
            <a:pPr lvl="0" algn="l" rtl="0">
              <a:spcBef>
                <a:spcPts val="0"/>
              </a:spcBef>
              <a:buNone/>
            </a:pPr>
            <a:endParaRPr b="1"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Identify your Expenses and refine your revenue model (Look back at the Revenue model presentation if required).</a:t>
            </a:r>
            <a:br>
              <a:rPr lang="en" b="1"/>
            </a:br>
            <a:endParaRPr lang="en" b="1"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en" b="1"/>
              <a:t>Update BMC &amp; Complete your journal reflections on learning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 txBox="1">
            <a:spLocks noGrp="1"/>
          </p:cNvSpPr>
          <p:nvPr>
            <p:ph type="title"/>
          </p:nvPr>
        </p:nvSpPr>
        <p:spPr>
          <a:xfrm>
            <a:off x="2537775" y="566587"/>
            <a:ext cx="4885200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0">
                <a:solidFill>
                  <a:srgbClr val="2C3E50"/>
                </a:solidFill>
                <a:latin typeface="Bangers"/>
                <a:ea typeface="Bangers"/>
                <a:cs typeface="Bangers"/>
                <a:sym typeface="Bangers"/>
              </a:rPr>
              <a:t>Entrepreneurs  in residence</a:t>
            </a:r>
          </a:p>
        </p:txBody>
      </p:sp>
      <p:pic>
        <p:nvPicPr>
          <p:cNvPr id="1817" name="Shape 1817" descr="AAEAAQAAAAAAAAPYAAAAJGUxMzI3NzQ4LWE3M2MtNGZlZC04YzRhLTBiM2M0NjhjMzUzMQ.jpg"/>
          <p:cNvPicPr preferRelativeResize="0"/>
          <p:nvPr/>
        </p:nvPicPr>
        <p:blipFill rotWithShape="1">
          <a:blip r:embed="rId3">
            <a:alphaModFix/>
          </a:blip>
          <a:srcRect t="874" b="874"/>
          <a:stretch/>
        </p:blipFill>
        <p:spPr>
          <a:xfrm>
            <a:off x="836325" y="1853225"/>
            <a:ext cx="2174700" cy="213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8" name="Shape 1818"/>
          <p:cNvSpPr txBox="1">
            <a:spLocks noGrp="1"/>
          </p:cNvSpPr>
          <p:nvPr>
            <p:ph type="title"/>
          </p:nvPr>
        </p:nvSpPr>
        <p:spPr>
          <a:xfrm>
            <a:off x="-173675" y="3841200"/>
            <a:ext cx="4885200" cy="7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0">
                <a:latin typeface="Bangers"/>
                <a:ea typeface="Bangers"/>
                <a:cs typeface="Bangers"/>
                <a:sym typeface="Bangers"/>
              </a:rPr>
              <a:t>Sarah gun</a:t>
            </a:r>
          </a:p>
        </p:txBody>
      </p:sp>
      <p:pic>
        <p:nvPicPr>
          <p:cNvPr id="1819" name="Shape 1819" descr="AAEAAQAAAAAAAAQiAAAAJDBmMDE2NWRhLTBlOWMtNGNhZC04ZWQ0LTI3ZjUwY2Q5Zjc5NQ.jpg"/>
          <p:cNvPicPr preferRelativeResize="0"/>
          <p:nvPr/>
        </p:nvPicPr>
        <p:blipFill rotWithShape="1">
          <a:blip r:embed="rId4">
            <a:alphaModFix/>
          </a:blip>
          <a:srcRect t="874" b="874"/>
          <a:stretch/>
        </p:blipFill>
        <p:spPr>
          <a:xfrm>
            <a:off x="1940750" y="4376675"/>
            <a:ext cx="2174700" cy="213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0" name="Shape 1820"/>
          <p:cNvSpPr txBox="1">
            <a:spLocks noGrp="1"/>
          </p:cNvSpPr>
          <p:nvPr>
            <p:ph type="title"/>
          </p:nvPr>
        </p:nvSpPr>
        <p:spPr>
          <a:xfrm>
            <a:off x="2033425" y="6081000"/>
            <a:ext cx="4885200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0">
                <a:latin typeface="Bangers"/>
                <a:ea typeface="Bangers"/>
                <a:cs typeface="Bangers"/>
                <a:sym typeface="Bangers"/>
              </a:rPr>
              <a:t>Alex Tripodi</a:t>
            </a:r>
          </a:p>
        </p:txBody>
      </p:sp>
      <p:sp>
        <p:nvSpPr>
          <p:cNvPr id="1821" name="Shape 1821"/>
          <p:cNvSpPr txBox="1"/>
          <p:nvPr/>
        </p:nvSpPr>
        <p:spPr>
          <a:xfrm>
            <a:off x="3229025" y="1836700"/>
            <a:ext cx="4667100" cy="18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Founder &amp; Director of GoGo Events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2C3E5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Recipient most Innovative Social Enterprise Award @ SXSW Innovation Conference in Texas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Board Member of the Hutt Street Centre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2" name="Shape 1822"/>
          <p:cNvSpPr txBox="1"/>
          <p:nvPr/>
        </p:nvSpPr>
        <p:spPr>
          <a:xfrm>
            <a:off x="4115450" y="3989825"/>
            <a:ext cx="3980100" cy="22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Managing Director Day Dreamer Australia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2C3E5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CEO TRVL Mobile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Co-Founder Man Candle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55D4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" sz="1800">
                <a:solidFill>
                  <a:srgbClr val="2C3E5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Finalist in the 2014 Hahn     Jumpstart Entrepreneurial Challenge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/>
          <p:nvPr/>
        </p:nvSpPr>
        <p:spPr>
          <a:xfrm>
            <a:off x="2031972" y="799375"/>
            <a:ext cx="4318721" cy="5449980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8" name="Shape 1828"/>
          <p:cNvSpPr txBox="1"/>
          <p:nvPr/>
        </p:nvSpPr>
        <p:spPr>
          <a:xfrm>
            <a:off x="2373925" y="1318850"/>
            <a:ext cx="3672600" cy="43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Introductions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Bmc presentations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Revenue models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Pitch Presentations</a:t>
            </a:r>
          </a:p>
        </p:txBody>
      </p:sp>
      <p:sp>
        <p:nvSpPr>
          <p:cNvPr id="1829" name="Shape 1829"/>
          <p:cNvSpPr txBox="1"/>
          <p:nvPr/>
        </p:nvSpPr>
        <p:spPr>
          <a:xfrm>
            <a:off x="2860900" y="0"/>
            <a:ext cx="3875400" cy="7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Shape 1834"/>
          <p:cNvSpPr txBox="1">
            <a:spLocks noGrp="1"/>
          </p:cNvSpPr>
          <p:nvPr>
            <p:ph type="title"/>
          </p:nvPr>
        </p:nvSpPr>
        <p:spPr>
          <a:xfrm>
            <a:off x="1280550" y="988975"/>
            <a:ext cx="6582900" cy="220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0">
                <a:solidFill>
                  <a:srgbClr val="FFFFFF"/>
                </a:solidFill>
              </a:rPr>
              <a:t>Review the homework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0">
                <a:latin typeface="Merriweather"/>
                <a:ea typeface="Merriweather"/>
                <a:cs typeface="Merriweather"/>
                <a:sym typeface="Merriweather"/>
              </a:rPr>
              <a:t>Business Model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0">
                <a:latin typeface="Merriweather"/>
                <a:ea typeface="Merriweather"/>
                <a:cs typeface="Merriweather"/>
                <a:sym typeface="Merriweather"/>
              </a:rPr>
              <a:t>Canvas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Shape 1839"/>
          <p:cNvSpPr txBox="1"/>
          <p:nvPr/>
        </p:nvSpPr>
        <p:spPr>
          <a:xfrm>
            <a:off x="2447175" y="-190575"/>
            <a:ext cx="5062500" cy="8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7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Bmc development </a:t>
            </a:r>
          </a:p>
        </p:txBody>
      </p:sp>
      <p:sp>
        <p:nvSpPr>
          <p:cNvPr id="1840" name="Shape 1840"/>
          <p:cNvSpPr txBox="1"/>
          <p:nvPr/>
        </p:nvSpPr>
        <p:spPr>
          <a:xfrm>
            <a:off x="1110850" y="1304925"/>
            <a:ext cx="6778200" cy="524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Revenue Streams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A1 - What Value are customers willing to pay for? (how do you know this?)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A2 - How do your customer segments pay for products today?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A3 - What capacity do they have to pay?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A4 - How much are they currently paying?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A5 - Draw your diagram </a:t>
            </a:r>
            <a:r>
              <a:rPr lang="en" sz="36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http://bit.ly/VenDRev1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A6 - How will you “package your product”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A7 - How will you price the offerings?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Shape 1845"/>
          <p:cNvSpPr txBox="1">
            <a:spLocks noGrp="1"/>
          </p:cNvSpPr>
          <p:nvPr>
            <p:ph type="ctrTitle"/>
          </p:nvPr>
        </p:nvSpPr>
        <p:spPr>
          <a:xfrm>
            <a:off x="876425" y="-80250"/>
            <a:ext cx="6448500" cy="81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/>
              <a:t>review your Canvas</a:t>
            </a:r>
          </a:p>
        </p:txBody>
      </p:sp>
      <p:pic>
        <p:nvPicPr>
          <p:cNvPr id="1846" name="Shape 1846" descr="facebook-business-model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8650"/>
            <a:ext cx="9144000" cy="587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Shape 1851"/>
          <p:cNvSpPr/>
          <p:nvPr/>
        </p:nvSpPr>
        <p:spPr>
          <a:xfrm>
            <a:off x="5036727" y="135501"/>
            <a:ext cx="2728141" cy="2522752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52" name="Shape 1852"/>
          <p:cNvSpPr/>
          <p:nvPr/>
        </p:nvSpPr>
        <p:spPr>
          <a:xfrm>
            <a:off x="5838054" y="728198"/>
            <a:ext cx="1114426" cy="133735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3" name="Shape 1853"/>
          <p:cNvSpPr txBox="1">
            <a:spLocks noGrp="1"/>
          </p:cNvSpPr>
          <p:nvPr>
            <p:ph type="ctrTitle" idx="4294967295"/>
          </p:nvPr>
        </p:nvSpPr>
        <p:spPr>
          <a:xfrm>
            <a:off x="376975" y="5386875"/>
            <a:ext cx="5226300" cy="10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partners</a:t>
            </a:r>
          </a:p>
        </p:txBody>
      </p:sp>
      <p:sp>
        <p:nvSpPr>
          <p:cNvPr id="1854" name="Shape 1854"/>
          <p:cNvSpPr txBox="1"/>
          <p:nvPr/>
        </p:nvSpPr>
        <p:spPr>
          <a:xfrm>
            <a:off x="4364175" y="5876125"/>
            <a:ext cx="3624900" cy="6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http://bit.ly/VenDPartners</a:t>
            </a:r>
          </a:p>
        </p:txBody>
      </p:sp>
      <p:pic>
        <p:nvPicPr>
          <p:cNvPr id="1855" name="Shape 18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64875" cy="570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Shape 1860"/>
          <p:cNvSpPr txBox="1"/>
          <p:nvPr/>
        </p:nvSpPr>
        <p:spPr>
          <a:xfrm>
            <a:off x="4871650" y="362475"/>
            <a:ext cx="31464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http://bit.ly/VenDormPitch16</a:t>
            </a:r>
          </a:p>
        </p:txBody>
      </p:sp>
      <p:pic>
        <p:nvPicPr>
          <p:cNvPr id="1861" name="Shape 18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275" y="840924"/>
            <a:ext cx="5952126" cy="55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Shape 1866"/>
          <p:cNvSpPr txBox="1">
            <a:spLocks noGrp="1"/>
          </p:cNvSpPr>
          <p:nvPr>
            <p:ph type="ctrTitle"/>
          </p:nvPr>
        </p:nvSpPr>
        <p:spPr>
          <a:xfrm>
            <a:off x="2078450" y="1029950"/>
            <a:ext cx="6028200" cy="90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/>
              <a:t>Deliverables - this session</a:t>
            </a:r>
          </a:p>
        </p:txBody>
      </p:sp>
      <p:sp>
        <p:nvSpPr>
          <p:cNvPr id="1867" name="Shape 1867"/>
          <p:cNvSpPr txBox="1">
            <a:spLocks noGrp="1"/>
          </p:cNvSpPr>
          <p:nvPr>
            <p:ph type="subTitle" idx="1"/>
          </p:nvPr>
        </p:nvSpPr>
        <p:spPr>
          <a:xfrm>
            <a:off x="1041200" y="1634250"/>
            <a:ext cx="3729000" cy="276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rabi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3 minute pitch detailing:</a:t>
            </a:r>
          </a:p>
          <a:p>
            <a:pPr marL="914400" lvl="1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Value proposition</a:t>
            </a:r>
          </a:p>
          <a:p>
            <a:pPr marL="914400" lvl="1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Customer segments</a:t>
            </a:r>
          </a:p>
          <a:p>
            <a:pPr marL="914400" lvl="1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Customer relationships</a:t>
            </a:r>
          </a:p>
          <a:p>
            <a:pPr marL="914400" lvl="1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Channels</a:t>
            </a:r>
          </a:p>
          <a:p>
            <a:pPr marL="914400" lvl="1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Revenue streams</a:t>
            </a:r>
          </a:p>
          <a:p>
            <a:pPr marL="914400" lvl="1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partners</a:t>
            </a:r>
          </a:p>
        </p:txBody>
      </p:sp>
      <p:sp>
        <p:nvSpPr>
          <p:cNvPr id="1868" name="Shape 1868"/>
          <p:cNvSpPr txBox="1">
            <a:spLocks noGrp="1"/>
          </p:cNvSpPr>
          <p:nvPr>
            <p:ph type="subTitle" idx="1"/>
          </p:nvPr>
        </p:nvSpPr>
        <p:spPr>
          <a:xfrm>
            <a:off x="4815950" y="1634250"/>
            <a:ext cx="3595500" cy="203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2.	Stormboard business model canvas.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Permanent Marker</vt:lpstr>
      <vt:lpstr>Calibri</vt:lpstr>
      <vt:lpstr>Merriweather</vt:lpstr>
      <vt:lpstr>Amatic SC</vt:lpstr>
      <vt:lpstr>Bangers</vt:lpstr>
      <vt:lpstr>Nathaniel template</vt:lpstr>
      <vt:lpstr>PowerPoint Presentation</vt:lpstr>
      <vt:lpstr>Entrepreneurs  in residence</vt:lpstr>
      <vt:lpstr>PowerPoint Presentation</vt:lpstr>
      <vt:lpstr>Review the homework Business Model  Canvas</vt:lpstr>
      <vt:lpstr>PowerPoint Presentation</vt:lpstr>
      <vt:lpstr>review your Canvas</vt:lpstr>
      <vt:lpstr>partners</vt:lpstr>
      <vt:lpstr>PowerPoint Presentation</vt:lpstr>
      <vt:lpstr>Deliverables - this session</vt:lpstr>
      <vt:lpstr>Homework for 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Bitter</dc:creator>
  <cp:lastModifiedBy>Administrator</cp:lastModifiedBy>
  <cp:revision>1</cp:revision>
  <dcterms:modified xsi:type="dcterms:W3CDTF">2016-09-05T08:41:25Z</dcterms:modified>
</cp:coreProperties>
</file>