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angers" panose="020B0604020202020204" charset="0"/>
      <p:regular r:id="rId13"/>
    </p:embeddedFont>
    <p:embeddedFont>
      <p:font typeface="Amatic SC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ermanent Marker" panose="020B0604020202020204" charset="0"/>
      <p:regular r:id="rId20"/>
    </p:embeddedFont>
    <p:embeddedFont>
      <p:font typeface="Merriweather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161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Remind students to connect to the WiFi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Shape 18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Shape 18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Shape 18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Conclude this activity at 1:15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Shape 1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Shape 1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Shape 18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Shape 1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2:10 - 2:30 -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will work in the "business teams" to complete the initial information on their BMC using the "Stormboard" online brainstorming tool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2:30 - We work with our teams to clarify their customer developent and value propositions. We need to support them to identify how they plan to speak to 10-15 customers about their problems and current solutions, how large their budget is and what they spend it on, and how this fits on their BMC.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Shape 1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2:10 - 2:30 -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will work in the "business teams" to complete the initial information on their BMC using the "Stormboard" online brainstorming tool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2:30 - We work with our teams to clarify their customer developent and value propositions. We need to support them to identify how they plan to speak to 10-15 customers about their problems and current solutions, how large their budget is and what they spend it on, and how this fits on their BMC.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Shape 1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Shape 1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body" idx="2"/>
          </p:nvPr>
        </p:nvSpPr>
        <p:spPr>
          <a:xfrm>
            <a:off x="3391602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Shape 1380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381" name="Shape 138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Shape 1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775" y="122000"/>
            <a:ext cx="2000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Shape 1809" descr="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175" y="122000"/>
            <a:ext cx="32575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Shape 1810"/>
          <p:cNvSpPr txBox="1">
            <a:spLocks noGrp="1"/>
          </p:cNvSpPr>
          <p:nvPr>
            <p:ph type="body" idx="4294967295"/>
          </p:nvPr>
        </p:nvSpPr>
        <p:spPr>
          <a:xfrm>
            <a:off x="0" y="6077925"/>
            <a:ext cx="3999300" cy="780000"/>
          </a:xfrm>
          <a:prstGeom prst="rect">
            <a:avLst/>
          </a:prstGeom>
          <a:solidFill>
            <a:srgbClr val="F7F7F7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Wifi password: smartyouth</a:t>
            </a:r>
          </a:p>
        </p:txBody>
      </p:sp>
      <p:pic>
        <p:nvPicPr>
          <p:cNvPr id="1811" name="Shape 18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80075"/>
            <a:ext cx="7063776" cy="529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2" name="Shape 1812"/>
          <p:cNvSpPr txBox="1"/>
          <p:nvPr/>
        </p:nvSpPr>
        <p:spPr>
          <a:xfrm>
            <a:off x="7078875" y="1763100"/>
            <a:ext cx="2000100" cy="8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solidFill>
                  <a:srgbClr val="F55D4B"/>
                </a:solidFill>
              </a:rPr>
              <a:t>http://bit.ly/VenD8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Shape 1874"/>
          <p:cNvSpPr txBox="1">
            <a:spLocks noGrp="1"/>
          </p:cNvSpPr>
          <p:nvPr>
            <p:ph type="ctrTitle"/>
          </p:nvPr>
        </p:nvSpPr>
        <p:spPr>
          <a:xfrm>
            <a:off x="2078450" y="1144000"/>
            <a:ext cx="6028200" cy="9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Homework for next week</a:t>
            </a:r>
          </a:p>
        </p:txBody>
      </p:sp>
      <p:sp>
        <p:nvSpPr>
          <p:cNvPr id="1875" name="Shape 1875"/>
          <p:cNvSpPr txBox="1">
            <a:spLocks noGrp="1"/>
          </p:cNvSpPr>
          <p:nvPr>
            <p:ph type="subTitle" idx="1"/>
          </p:nvPr>
        </p:nvSpPr>
        <p:spPr>
          <a:xfrm>
            <a:off x="0" y="1794925"/>
            <a:ext cx="6594300" cy="3947100"/>
          </a:xfrm>
          <a:prstGeom prst="rect">
            <a:avLst/>
          </a:prstGeom>
          <a:solidFill>
            <a:srgbClr val="95A5A6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Prepare for the pitch workshop!!</a:t>
            </a:r>
            <a:r>
              <a:rPr lang="en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n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lang="en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Finalise your business model canvas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Complete your marketing plan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Complete your website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Complete your presentation prototype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Draft your slide deck 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buChar char="●"/>
            </a:pPr>
            <a:r>
              <a:rPr lang="en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Prepare for the pitch workshop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 txBox="1">
            <a:spLocks noGrp="1"/>
          </p:cNvSpPr>
          <p:nvPr>
            <p:ph type="title"/>
          </p:nvPr>
        </p:nvSpPr>
        <p:spPr>
          <a:xfrm>
            <a:off x="2537775" y="566587"/>
            <a:ext cx="48852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Entrepreneurs  in residence</a:t>
            </a:r>
          </a:p>
        </p:txBody>
      </p:sp>
      <p:pic>
        <p:nvPicPr>
          <p:cNvPr id="1818" name="Shape 1818" descr="AAEAAQAAAAAAAAJcAAAAJDU2NTE4OWZiLWZmMjItNDIwYi1hMjA4LWE4NmE2ODQ0ODBkYQ.jpg"/>
          <p:cNvPicPr preferRelativeResize="0"/>
          <p:nvPr/>
        </p:nvPicPr>
        <p:blipFill rotWithShape="1">
          <a:blip r:embed="rId3">
            <a:alphaModFix/>
          </a:blip>
          <a:srcRect t="874" b="874"/>
          <a:stretch/>
        </p:blipFill>
        <p:spPr>
          <a:xfrm>
            <a:off x="599325" y="2030975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9" name="Shape 1819"/>
          <p:cNvSpPr txBox="1">
            <a:spLocks noGrp="1"/>
          </p:cNvSpPr>
          <p:nvPr>
            <p:ph type="title"/>
          </p:nvPr>
        </p:nvSpPr>
        <p:spPr>
          <a:xfrm>
            <a:off x="330975" y="1343600"/>
            <a:ext cx="2711400" cy="7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latin typeface="Bangers"/>
                <a:ea typeface="Bangers"/>
                <a:cs typeface="Bangers"/>
                <a:sym typeface="Bangers"/>
              </a:rPr>
              <a:t>Adele flego</a:t>
            </a:r>
          </a:p>
        </p:txBody>
      </p:sp>
      <p:pic>
        <p:nvPicPr>
          <p:cNvPr id="1820" name="Shape 1820" descr="AAEAAQAAAAAAAANuAAAAJGFmMDRiNjBmLTg1OTMtNDNhYy1hZDVmLTQ1NzkwYzcxNTg1Ng.jpg"/>
          <p:cNvPicPr preferRelativeResize="0"/>
          <p:nvPr/>
        </p:nvPicPr>
        <p:blipFill rotWithShape="1">
          <a:blip r:embed="rId4">
            <a:alphaModFix/>
          </a:blip>
          <a:srcRect t="874" b="874"/>
          <a:stretch/>
        </p:blipFill>
        <p:spPr>
          <a:xfrm>
            <a:off x="6640600" y="3793175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1" name="Shape 1821"/>
          <p:cNvSpPr txBox="1">
            <a:spLocks noGrp="1"/>
          </p:cNvSpPr>
          <p:nvPr>
            <p:ph type="title"/>
          </p:nvPr>
        </p:nvSpPr>
        <p:spPr>
          <a:xfrm>
            <a:off x="2073300" y="4167575"/>
            <a:ext cx="3571800" cy="55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latin typeface="Bangers"/>
                <a:ea typeface="Bangers"/>
                <a:cs typeface="Bangers"/>
                <a:sym typeface="Bangers"/>
              </a:rPr>
              <a:t>Wendy perry</a:t>
            </a:r>
          </a:p>
        </p:txBody>
      </p:sp>
      <p:sp>
        <p:nvSpPr>
          <p:cNvPr id="1822" name="Shape 1822"/>
          <p:cNvSpPr txBox="1"/>
          <p:nvPr/>
        </p:nvSpPr>
        <p:spPr>
          <a:xfrm>
            <a:off x="2873550" y="1214600"/>
            <a:ext cx="5406300" cy="25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Founder and Principal of Chiliad Consulting Intellectual Property Services.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Registered Australian and New Zealand Patent and Trademark Attorney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Qualifications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Master of Business Administration,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Master of Industrial Property Law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Bachelor of Biotechnology (Honours).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3" name="Shape 1823"/>
          <p:cNvSpPr txBox="1"/>
          <p:nvPr/>
        </p:nvSpPr>
        <p:spPr>
          <a:xfrm>
            <a:off x="2774025" y="4638600"/>
            <a:ext cx="3993300" cy="18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Managing Director: Wendy Perry and Associates Pty Ltd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VET Strategist at WPAA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Head Workforce Planner at Workforce BluePrint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F55D4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/>
          <p:nvPr/>
        </p:nvSpPr>
        <p:spPr>
          <a:xfrm>
            <a:off x="2031972" y="799375"/>
            <a:ext cx="4318721" cy="5449980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9" name="Shape 1829"/>
          <p:cNvSpPr txBox="1"/>
          <p:nvPr/>
        </p:nvSpPr>
        <p:spPr>
          <a:xfrm>
            <a:off x="2373925" y="1318850"/>
            <a:ext cx="3672600" cy="43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Introductions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Pitch night deliverables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Bmc presentations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Develop action plans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○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Who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○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What 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  <a:buFont typeface="Bangers"/>
              <a:buChar char="○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when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30" name="Shape 1830"/>
          <p:cNvSpPr txBox="1"/>
          <p:nvPr/>
        </p:nvSpPr>
        <p:spPr>
          <a:xfrm>
            <a:off x="2860900" y="0"/>
            <a:ext cx="38754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 txBox="1"/>
          <p:nvPr/>
        </p:nvSpPr>
        <p:spPr>
          <a:xfrm>
            <a:off x="4871650" y="362475"/>
            <a:ext cx="31464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http://bit.ly/VenDormPitch16</a:t>
            </a:r>
          </a:p>
        </p:txBody>
      </p:sp>
      <p:pic>
        <p:nvPicPr>
          <p:cNvPr id="1836" name="Shape 18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75" y="840924"/>
            <a:ext cx="5952126" cy="55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 txBox="1"/>
          <p:nvPr/>
        </p:nvSpPr>
        <p:spPr>
          <a:xfrm>
            <a:off x="4621375" y="207375"/>
            <a:ext cx="31698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55D4B"/>
                </a:solidFill>
              </a:rPr>
              <a:t>http://bit.ly/VenDCProfile</a:t>
            </a:r>
          </a:p>
        </p:txBody>
      </p:sp>
      <p:pic>
        <p:nvPicPr>
          <p:cNvPr id="1842" name="Shape 1842" descr="Company Profi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1368"/>
            <a:ext cx="7323425" cy="614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Shape 1843"/>
          <p:cNvSpPr txBox="1">
            <a:spLocks noGrp="1"/>
          </p:cNvSpPr>
          <p:nvPr>
            <p:ph type="title" idx="4294967295"/>
          </p:nvPr>
        </p:nvSpPr>
        <p:spPr>
          <a:xfrm>
            <a:off x="908450" y="681362"/>
            <a:ext cx="48852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Company profile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 txBox="1">
            <a:spLocks noGrp="1"/>
          </p:cNvSpPr>
          <p:nvPr>
            <p:ph type="title"/>
          </p:nvPr>
        </p:nvSpPr>
        <p:spPr>
          <a:xfrm>
            <a:off x="74075" y="919575"/>
            <a:ext cx="88131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/>
              <a:t>Completed business model Canvas -  see rob for l</a:t>
            </a:r>
            <a:r>
              <a:rPr lang="en" sz="4800"/>
              <a:t>ogin</a:t>
            </a:r>
          </a:p>
        </p:txBody>
      </p:sp>
      <p:pic>
        <p:nvPicPr>
          <p:cNvPr id="1849" name="Shape 1849" descr="Groupon-Business-Model-Canvas-Carlo-Arioli-Engli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0450"/>
            <a:ext cx="9144000" cy="53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Shape 1854"/>
          <p:cNvSpPr txBox="1">
            <a:spLocks noGrp="1"/>
          </p:cNvSpPr>
          <p:nvPr>
            <p:ph type="title"/>
          </p:nvPr>
        </p:nvSpPr>
        <p:spPr>
          <a:xfrm>
            <a:off x="2720975" y="645775"/>
            <a:ext cx="38454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Marketing plan</a:t>
            </a:r>
            <a:r>
              <a:rPr lang="en" sz="4800" b="1"/>
              <a:t> </a:t>
            </a:r>
            <a:r>
              <a:rPr lang="en" sz="4800"/>
              <a:t> </a:t>
            </a:r>
          </a:p>
        </p:txBody>
      </p:sp>
      <p:sp>
        <p:nvSpPr>
          <p:cNvPr id="1855" name="Shape 1855"/>
          <p:cNvSpPr txBox="1"/>
          <p:nvPr/>
        </p:nvSpPr>
        <p:spPr>
          <a:xfrm>
            <a:off x="6025050" y="860725"/>
            <a:ext cx="2915400" cy="3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55D4B"/>
                </a:solidFill>
              </a:rPr>
              <a:t>http://bit.ly/VenDMarket</a:t>
            </a:r>
          </a:p>
        </p:txBody>
      </p:sp>
      <p:pic>
        <p:nvPicPr>
          <p:cNvPr id="1856" name="Shape 1856" descr="AAEAAQAAAAAAAAZkAAAAJGM4ZmE0ZDA1LTFhMjgtNDE5Zi04OTQ3LTc5MDU0OGRjZjE2Z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7825"/>
            <a:ext cx="8000248" cy="56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Shape 1861"/>
          <p:cNvSpPr/>
          <p:nvPr/>
        </p:nvSpPr>
        <p:spPr>
          <a:xfrm>
            <a:off x="2031972" y="799375"/>
            <a:ext cx="4318721" cy="5449980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2" name="Shape 1862"/>
          <p:cNvSpPr txBox="1"/>
          <p:nvPr/>
        </p:nvSpPr>
        <p:spPr>
          <a:xfrm>
            <a:off x="2373925" y="1318850"/>
            <a:ext cx="3672600" cy="43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Slide deck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Prototype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Key findings from customer development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Website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Marketing plan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63" name="Shape 1863"/>
          <p:cNvSpPr txBox="1"/>
          <p:nvPr/>
        </p:nvSpPr>
        <p:spPr>
          <a:xfrm>
            <a:off x="2860900" y="0"/>
            <a:ext cx="46341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Slide deck and supporting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 txBox="1"/>
          <p:nvPr/>
        </p:nvSpPr>
        <p:spPr>
          <a:xfrm>
            <a:off x="2447175" y="-190575"/>
            <a:ext cx="5062500" cy="8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7200" b="1">
                <a:solidFill>
                  <a:srgbClr val="95A5A6"/>
                </a:solidFill>
                <a:latin typeface="Amatic SC"/>
                <a:ea typeface="Amatic SC"/>
                <a:cs typeface="Amatic SC"/>
                <a:sym typeface="Amatic SC"/>
              </a:rPr>
              <a:t>Bmc presentations</a:t>
            </a:r>
            <a:r>
              <a:rPr lang="en" sz="7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1869" name="Shape 1869"/>
          <p:cNvSpPr txBox="1"/>
          <p:nvPr/>
        </p:nvSpPr>
        <p:spPr>
          <a:xfrm>
            <a:off x="0" y="859100"/>
            <a:ext cx="7687500" cy="6057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rabi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Introductions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value proposition (MVP), customer segments, relationships, channels &amp; revenue streams</a:t>
            </a: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457200" lvl="0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rabi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Partners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Type</a:t>
            </a: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 (Strategic, joint business dev, coopetition, key suppliers)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Partner risks</a:t>
            </a: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457200" lvl="0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rabi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Resources</a:t>
            </a: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4 resources (physical, financial, human, intellectual)</a:t>
            </a:r>
          </a:p>
          <a:p>
            <a:pPr marL="457200" lvl="0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rabi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Activities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Key activities</a:t>
            </a:r>
          </a:p>
          <a:p>
            <a:pPr marL="457200" lvl="0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rabicPeriod"/>
            </a:pPr>
            <a:r>
              <a:rPr lang="en" sz="3000" b="1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Costs</a:t>
            </a:r>
          </a:p>
          <a:p>
            <a:pPr marL="914400" lvl="1" indent="-419100" rtl="0">
              <a:spcBef>
                <a:spcPts val="0"/>
              </a:spcBef>
              <a:buClr>
                <a:srgbClr val="2C3E50"/>
              </a:buClr>
              <a:buSzPct val="100000"/>
              <a:buFont typeface="Amatic SC"/>
              <a:buAutoNum type="alphaLcPeriod"/>
            </a:pPr>
            <a:r>
              <a:rPr lang="en" sz="3000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rPr>
              <a:t>Operating, customer relationships (incl. Burn rate), revenue streams, channel’s  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Bangers</vt:lpstr>
      <vt:lpstr>Amatic SC</vt:lpstr>
      <vt:lpstr>Calibri</vt:lpstr>
      <vt:lpstr>Permanent Marker</vt:lpstr>
      <vt:lpstr>Merriweather</vt:lpstr>
      <vt:lpstr>Nathaniel template</vt:lpstr>
      <vt:lpstr>PowerPoint Presentation</vt:lpstr>
      <vt:lpstr>Entrepreneurs  in residence</vt:lpstr>
      <vt:lpstr>PowerPoint Presentation</vt:lpstr>
      <vt:lpstr>PowerPoint Presentation</vt:lpstr>
      <vt:lpstr>Company profile</vt:lpstr>
      <vt:lpstr>Completed business model Canvas -  see rob for login</vt:lpstr>
      <vt:lpstr>Marketing plan  </vt:lpstr>
      <vt:lpstr>PowerPoint Presentation</vt:lpstr>
      <vt:lpstr>PowerPoint Presentation</vt:lpstr>
      <vt:lpstr>Homework for 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Bitter</dc:creator>
  <cp:lastModifiedBy>Administrator</cp:lastModifiedBy>
  <cp:revision>1</cp:revision>
  <dcterms:modified xsi:type="dcterms:W3CDTF">2016-09-12T01:59:07Z</dcterms:modified>
</cp:coreProperties>
</file>